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5" r:id="rId2"/>
    <p:sldId id="297" r:id="rId3"/>
    <p:sldId id="298" r:id="rId4"/>
    <p:sldId id="299" r:id="rId5"/>
    <p:sldId id="300" r:id="rId6"/>
    <p:sldId id="30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47" autoAdjust="0"/>
    <p:restoredTop sz="96357" autoAdjust="0"/>
  </p:normalViewPr>
  <p:slideViewPr>
    <p:cSldViewPr snapToGrid="0">
      <p:cViewPr varScale="1">
        <p:scale>
          <a:sx n="97" d="100"/>
          <a:sy n="97" d="100"/>
        </p:scale>
        <p:origin x="90" y="36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8D574F-2787-4613-8447-FB9D789EC986}" type="datetimeFigureOut">
              <a:rPr lang="ru-RU" smtClean="0"/>
              <a:t>29.12.2021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85366D-96BA-47FF-B003-49BEBFA863D8}" type="slidenum">
              <a:rPr lang="ru-RU" smtClean="0"/>
              <a:t>‹#›</a:t>
            </a:fld>
            <a:endParaRPr lang="ru-RU"/>
          </a:p>
        </p:txBody>
      </p:sp>
    </p:spTree>
    <p:extLst>
      <p:ext uri="{BB962C8B-B14F-4D97-AF65-F5344CB8AC3E}">
        <p14:creationId xmlns:p14="http://schemas.microsoft.com/office/powerpoint/2010/main" val="3507543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31DED5-4EED-4622-B5D2-50BB1B8591CC}"/>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C0B725C-1E63-40A2-8681-A95E31E2EA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56B54B33-C986-421E-82DE-ADCCDDE1B020}"/>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5" name="Нижний колонтитул 4">
            <a:extLst>
              <a:ext uri="{FF2B5EF4-FFF2-40B4-BE49-F238E27FC236}">
                <a16:creationId xmlns:a16="http://schemas.microsoft.com/office/drawing/2014/main" id="{25D44601-EC16-49FF-B7E9-BD8ED75FE20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8C3F98B-DF93-49EA-AC8E-E8C38F2F9694}"/>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203177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1393CB-F52F-4547-827C-477047452730}"/>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31EF9F7-B7C8-47B9-92D1-FE9F6934691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172876F-8D0E-42A5-9422-000EC207BF16}"/>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5" name="Нижний колонтитул 4">
            <a:extLst>
              <a:ext uri="{FF2B5EF4-FFF2-40B4-BE49-F238E27FC236}">
                <a16:creationId xmlns:a16="http://schemas.microsoft.com/office/drawing/2014/main" id="{0159F252-FD75-4C8E-A333-1C087011944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BB88EE0-1157-43D5-8C15-CF09CEFFF241}"/>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2030945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025146F-6B57-4569-9D63-1C02AC9C26A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835FE119-0A15-4013-8529-8EF1B22C473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8074DB-8E8F-48FB-A18D-58A88796299E}"/>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5" name="Нижний колонтитул 4">
            <a:extLst>
              <a:ext uri="{FF2B5EF4-FFF2-40B4-BE49-F238E27FC236}">
                <a16:creationId xmlns:a16="http://schemas.microsoft.com/office/drawing/2014/main" id="{6C197BA9-C29C-4A9A-A032-CC3763C8CD3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872A629-1C8F-4E5A-9D4F-1A2795A3EFFD}"/>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3596297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3AE0BA-8D5A-4CFF-B780-433AF7104B9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B0DB154-9F37-40C8-A14D-45BD294B95C5}"/>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F542E20-FC54-4919-B881-FC6E795C9B3C}"/>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5" name="Нижний колонтитул 4">
            <a:extLst>
              <a:ext uri="{FF2B5EF4-FFF2-40B4-BE49-F238E27FC236}">
                <a16:creationId xmlns:a16="http://schemas.microsoft.com/office/drawing/2014/main" id="{3301C222-3B9F-4F81-803D-4B7F9423B4D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B9CD27C-54F6-4264-95B2-4F9124E43B47}"/>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2134945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6B98E0-9BA1-4853-A7E7-BBEEAF68912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2C72161C-96C9-4AEF-BBB4-2DD1034864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486577D2-F49F-449B-BA62-548D4A57E4A6}"/>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5" name="Нижний колонтитул 4">
            <a:extLst>
              <a:ext uri="{FF2B5EF4-FFF2-40B4-BE49-F238E27FC236}">
                <a16:creationId xmlns:a16="http://schemas.microsoft.com/office/drawing/2014/main" id="{C7077228-BAEE-4556-8154-9F9DAA847E5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3E8CDE4-C468-4804-8795-84BEF5641923}"/>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3555673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B12690-FA9F-4609-BDB4-EBF900C14E0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B1A7F0B-F6C7-4AF1-A86B-D9F2C4B45CA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1A865DD3-A24F-45B8-A6DB-71B864924B1C}"/>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9DDC57FA-51AC-4999-A48D-3207A96FB7F0}"/>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6" name="Нижний колонтитул 5">
            <a:extLst>
              <a:ext uri="{FF2B5EF4-FFF2-40B4-BE49-F238E27FC236}">
                <a16:creationId xmlns:a16="http://schemas.microsoft.com/office/drawing/2014/main" id="{E34EB41A-EC94-4F80-818E-092FA93B85F4}"/>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7F068EB-E730-477C-8C2E-3F375ED3C240}"/>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1715061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14A982-A901-4B82-AF09-6FF7467828D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35D256E8-55B5-49CE-8CCD-4526712EAE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7886E1E-DFB2-4980-86F0-5569D3B895AA}"/>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9A5FD8C1-D5E3-4271-897F-D63E871230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77B5BB2-4309-4741-97EB-FF74C38A305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98249D8-941C-4288-A05C-4F8378BDE65E}"/>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8" name="Нижний колонтитул 7">
            <a:extLst>
              <a:ext uri="{FF2B5EF4-FFF2-40B4-BE49-F238E27FC236}">
                <a16:creationId xmlns:a16="http://schemas.microsoft.com/office/drawing/2014/main" id="{BE8C6BA9-3797-4362-B3EE-B3363851A87D}"/>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1D1C1C8-67F0-44B8-9E13-CB6DF0B0A030}"/>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2842653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059D8D-6B97-4E57-AD18-7030A156CB85}"/>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B049DF1A-BE00-4427-9C24-05298523EC97}"/>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4" name="Нижний колонтитул 3">
            <a:extLst>
              <a:ext uri="{FF2B5EF4-FFF2-40B4-BE49-F238E27FC236}">
                <a16:creationId xmlns:a16="http://schemas.microsoft.com/office/drawing/2014/main" id="{7BE2C30B-E21C-4377-BECA-067C09B27C7D}"/>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C584CD34-5C99-42C0-9B18-6CA540A364B3}"/>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168339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22A0301-F28E-4212-B76B-3A3C04B73724}"/>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3" name="Нижний колонтитул 2">
            <a:extLst>
              <a:ext uri="{FF2B5EF4-FFF2-40B4-BE49-F238E27FC236}">
                <a16:creationId xmlns:a16="http://schemas.microsoft.com/office/drawing/2014/main" id="{93232B55-BAEB-430B-AD19-4B8533BECA6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F25E67FF-2221-4FC6-8100-8F09CDD5202D}"/>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415524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8740EC-4505-4DE6-A05D-F153D07E6C0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D975EBC-539E-43EF-A4B0-0441E1E00C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CB8CA841-9EE3-40A3-9687-D17ECCDD2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D1BB9F7-BDEB-482D-A977-E26368D696E0}"/>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6" name="Нижний колонтитул 5">
            <a:extLst>
              <a:ext uri="{FF2B5EF4-FFF2-40B4-BE49-F238E27FC236}">
                <a16:creationId xmlns:a16="http://schemas.microsoft.com/office/drawing/2014/main" id="{9A9BE4D0-BA77-48D7-A311-3DBC6AE1187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A7BAF0C-1FAF-481C-9E0B-1B1C3560DE2C}"/>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915501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BD636E-6D74-4DEA-AB8D-9B6EAE7D522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BC2B02F4-B18C-4F12-B3C7-1BF982E372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9532B20D-CBD7-46F5-9D13-EA2070E2F9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D8ECBE4-BA7D-4F73-BC33-7DA8E5127382}"/>
              </a:ext>
            </a:extLst>
          </p:cNvPr>
          <p:cNvSpPr>
            <a:spLocks noGrp="1"/>
          </p:cNvSpPr>
          <p:nvPr>
            <p:ph type="dt" sz="half" idx="10"/>
          </p:nvPr>
        </p:nvSpPr>
        <p:spPr/>
        <p:txBody>
          <a:bodyPr/>
          <a:lstStyle/>
          <a:p>
            <a:fld id="{F7BB27D0-5327-42F8-A98F-4D324E2C0DCB}" type="datetimeFigureOut">
              <a:rPr lang="ru-RU" smtClean="0"/>
              <a:t>29.12.2021</a:t>
            </a:fld>
            <a:endParaRPr lang="ru-RU"/>
          </a:p>
        </p:txBody>
      </p:sp>
      <p:sp>
        <p:nvSpPr>
          <p:cNvPr id="6" name="Нижний колонтитул 5">
            <a:extLst>
              <a:ext uri="{FF2B5EF4-FFF2-40B4-BE49-F238E27FC236}">
                <a16:creationId xmlns:a16="http://schemas.microsoft.com/office/drawing/2014/main" id="{0E124270-20FB-4B0E-9B1D-B142C6AB803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4BA85F5-35FF-45A0-9A44-7B7B93E70AF1}"/>
              </a:ext>
            </a:extLst>
          </p:cNvPr>
          <p:cNvSpPr>
            <a:spLocks noGrp="1"/>
          </p:cNvSpPr>
          <p:nvPr>
            <p:ph type="sldNum" sz="quarter" idx="12"/>
          </p:nvPr>
        </p:nvSpPr>
        <p:spPr/>
        <p:txBody>
          <a:bodyPr/>
          <a:lstStyle/>
          <a:p>
            <a:fld id="{2A09506E-D0E7-4FC6-B51F-795CE2F3E674}" type="slidenum">
              <a:rPr lang="ru-RU" smtClean="0"/>
              <a:t>‹#›</a:t>
            </a:fld>
            <a:endParaRPr lang="ru-RU"/>
          </a:p>
        </p:txBody>
      </p:sp>
    </p:spTree>
    <p:extLst>
      <p:ext uri="{BB962C8B-B14F-4D97-AF65-F5344CB8AC3E}">
        <p14:creationId xmlns:p14="http://schemas.microsoft.com/office/powerpoint/2010/main" val="147312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256CF0-3DC0-4731-AF6E-8DF3431CDA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78A40EEC-831D-4265-9F95-A5106D2F3F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7662F55-419B-4976-B438-044095DDB1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B27D0-5327-42F8-A98F-4D324E2C0DCB}" type="datetimeFigureOut">
              <a:rPr lang="ru-RU" smtClean="0"/>
              <a:t>29.12.2021</a:t>
            </a:fld>
            <a:endParaRPr lang="ru-RU"/>
          </a:p>
        </p:txBody>
      </p:sp>
      <p:sp>
        <p:nvSpPr>
          <p:cNvPr id="5" name="Нижний колонтитул 4">
            <a:extLst>
              <a:ext uri="{FF2B5EF4-FFF2-40B4-BE49-F238E27FC236}">
                <a16:creationId xmlns:a16="http://schemas.microsoft.com/office/drawing/2014/main" id="{F11761C6-EFAA-4F17-94ED-2EF53FFD6C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D4CE264-6131-4EE3-A6FE-E2360B5255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9506E-D0E7-4FC6-B51F-795CE2F3E674}" type="slidenum">
              <a:rPr lang="ru-RU" smtClean="0"/>
              <a:t>‹#›</a:t>
            </a:fld>
            <a:endParaRPr lang="ru-RU"/>
          </a:p>
        </p:txBody>
      </p:sp>
    </p:spTree>
    <p:extLst>
      <p:ext uri="{BB962C8B-B14F-4D97-AF65-F5344CB8AC3E}">
        <p14:creationId xmlns:p14="http://schemas.microsoft.com/office/powerpoint/2010/main" val="3756452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e-olymp.com/en/problems/2268"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olymp.com/en/problems/2268" TargetMode="Externa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hyperlink" Target="https://www.e-olymp.com/en/problems/2268" TargetMode="Externa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hyperlink" Target="https://www.e-olymp.com/en/problems/2268" TargetMode="External"/><Relationship Id="rId7"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hyperlink" Target="https://www.e-olymp.com/en/problems/2268" TargetMode="External"/><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2" Type="http://schemas.openxmlformats.org/officeDocument/2006/relationships/hyperlink" Target="https://www.e-olymp.com/en/problems/2268"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2"/>
              </a:rPr>
              <a:t>2268. Kitchen Robot</a:t>
            </a:r>
            <a:endParaRPr lang="ru-RU" sz="7200" b="1" dirty="0">
              <a:latin typeface="Times New Roman" panose="02020603050405020304" pitchFamily="18"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7206AC9D-F3A4-49BB-9C9F-782DC0E2C0B7}"/>
              </a:ext>
            </a:extLst>
          </p:cNvPr>
          <p:cNvSpPr txBox="1">
            <a:spLocks/>
          </p:cNvSpPr>
          <p:nvPr/>
        </p:nvSpPr>
        <p:spPr>
          <a:xfrm>
            <a:off x="844010" y="825738"/>
            <a:ext cx="10852715" cy="228322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000" dirty="0">
                <a:effectLst/>
                <a:latin typeface="Times New Roman" panose="02020603050405020304" pitchFamily="18" charset="0"/>
                <a:ea typeface="Times New Roman" panose="02020603050405020304" pitchFamily="18" charset="0"/>
              </a:rPr>
              <a:t>Robots are becoming more and more popular. They are used nowadays not only in manufacturing plants, but also at home. One programmer with his friends decided to create their own home robot. As you may know most programmers like to drink beer when they gather together for a party. After the party there are a lot of empty bottles left on the table. So, it was decided to program robot to collect empty bottles from the table.</a:t>
            </a:r>
            <a:endParaRPr lang="ru-RU"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The table is a rectangle with the length l and width w. Robot starts at the point </a:t>
            </a:r>
            <a:r>
              <a:rPr lang="ru-RU" sz="2000" dirty="0">
                <a:effectLst/>
                <a:latin typeface="Times New Roman" panose="02020603050405020304" pitchFamily="18" charset="0"/>
                <a:ea typeface="Times New Roman" panose="02020603050405020304" pitchFamily="18" charset="0"/>
              </a:rPr>
              <a:t>(</a:t>
            </a:r>
            <a:r>
              <a:rPr lang="ru-RU" sz="2000" i="1" dirty="0">
                <a:effectLst/>
                <a:latin typeface="Times New Roman" panose="02020603050405020304" pitchFamily="18" charset="0"/>
                <a:ea typeface="Times New Roman" panose="02020603050405020304" pitchFamily="18" charset="0"/>
              </a:rPr>
              <a:t>x</a:t>
            </a:r>
            <a:r>
              <a:rPr lang="ru-RU" sz="2000" i="1" baseline="-25000" dirty="0">
                <a:effectLst/>
                <a:latin typeface="Times New Roman" panose="02020603050405020304" pitchFamily="18" charset="0"/>
                <a:ea typeface="Times New Roman" panose="02020603050405020304" pitchFamily="18" charset="0"/>
              </a:rPr>
              <a:t>r</a:t>
            </a:r>
            <a:r>
              <a:rPr lang="ru-RU" sz="2000" dirty="0">
                <a:effectLst/>
                <a:latin typeface="Times New Roman" panose="02020603050405020304" pitchFamily="18" charset="0"/>
                <a:ea typeface="Times New Roman" panose="02020603050405020304" pitchFamily="18" charset="0"/>
              </a:rPr>
              <a:t>, </a:t>
            </a:r>
            <a:r>
              <a:rPr lang="ru-RU" sz="2000" i="1" dirty="0">
                <a:effectLst/>
                <a:latin typeface="Times New Roman" panose="02020603050405020304" pitchFamily="18" charset="0"/>
                <a:ea typeface="Times New Roman" panose="02020603050405020304" pitchFamily="18" charset="0"/>
              </a:rPr>
              <a:t>y</a:t>
            </a:r>
            <a:r>
              <a:rPr lang="ru-RU" sz="2000" i="1" baseline="-25000" dirty="0">
                <a:effectLst/>
                <a:latin typeface="Times New Roman" panose="02020603050405020304" pitchFamily="18" charset="0"/>
                <a:ea typeface="Times New Roman" panose="02020603050405020304" pitchFamily="18" charset="0"/>
              </a:rPr>
              <a:t>r</a:t>
            </a:r>
            <a:r>
              <a:rPr lang="ru-RU"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bottles are located at points </a:t>
            </a:r>
            <a:r>
              <a:rPr lang="ru-RU" sz="2000" dirty="0">
                <a:effectLst/>
                <a:latin typeface="Times New Roman" panose="02020603050405020304" pitchFamily="18" charset="0"/>
                <a:ea typeface="Times New Roman" panose="02020603050405020304" pitchFamily="18" charset="0"/>
              </a:rPr>
              <a:t>(</a:t>
            </a:r>
            <a:r>
              <a:rPr lang="ru-RU" sz="2000" i="1" dirty="0" err="1">
                <a:effectLst/>
                <a:latin typeface="Times New Roman" panose="02020603050405020304" pitchFamily="18" charset="0"/>
                <a:ea typeface="Times New Roman" panose="02020603050405020304" pitchFamily="18" charset="0"/>
              </a:rPr>
              <a:t>x</a:t>
            </a:r>
            <a:r>
              <a:rPr lang="ru-RU" sz="2000" i="1" baseline="-25000" dirty="0" err="1">
                <a:effectLst/>
                <a:latin typeface="Times New Roman" panose="02020603050405020304" pitchFamily="18" charset="0"/>
                <a:ea typeface="Times New Roman" panose="02020603050405020304" pitchFamily="18" charset="0"/>
              </a:rPr>
              <a:t>i</a:t>
            </a:r>
            <a:r>
              <a:rPr lang="ru-RU" sz="2000" dirty="0">
                <a:effectLst/>
                <a:latin typeface="Times New Roman" panose="02020603050405020304" pitchFamily="18" charset="0"/>
                <a:ea typeface="Times New Roman" panose="02020603050405020304" pitchFamily="18" charset="0"/>
              </a:rPr>
              <a:t>, </a:t>
            </a:r>
            <a:r>
              <a:rPr lang="ru-RU" sz="2000" i="1" dirty="0" err="1">
                <a:effectLst/>
                <a:latin typeface="Times New Roman" panose="02020603050405020304" pitchFamily="18" charset="0"/>
                <a:ea typeface="Times New Roman" panose="02020603050405020304" pitchFamily="18" charset="0"/>
              </a:rPr>
              <a:t>y</a:t>
            </a:r>
            <a:r>
              <a:rPr lang="ru-RU" sz="2000" i="1" baseline="-25000" dirty="0" err="1">
                <a:effectLst/>
                <a:latin typeface="Times New Roman" panose="02020603050405020304" pitchFamily="18" charset="0"/>
                <a:ea typeface="Times New Roman" panose="02020603050405020304" pitchFamily="18" charset="0"/>
              </a:rPr>
              <a:t>i</a:t>
            </a:r>
            <a:r>
              <a:rPr lang="ru-RU" sz="2000" dirty="0">
                <a:effectLst/>
                <a:latin typeface="Times New Roman" panose="02020603050405020304" pitchFamily="18" charset="0"/>
                <a:ea typeface="Times New Roman" panose="02020603050405020304" pitchFamily="18" charset="0"/>
              </a:rPr>
              <a:t>) (1 ≤ </a:t>
            </a:r>
            <a:r>
              <a:rPr lang="ru-RU" sz="2000" i="1" dirty="0">
                <a:effectLst/>
                <a:latin typeface="Times New Roman" panose="02020603050405020304" pitchFamily="18" charset="0"/>
                <a:ea typeface="Times New Roman" panose="02020603050405020304" pitchFamily="18" charset="0"/>
              </a:rPr>
              <a:t>i</a:t>
            </a:r>
            <a:r>
              <a:rPr lang="ru-RU" sz="2000" dirty="0">
                <a:effectLst/>
                <a:latin typeface="Times New Roman" panose="02020603050405020304" pitchFamily="18" charset="0"/>
                <a:ea typeface="Times New Roman" panose="02020603050405020304" pitchFamily="18" charset="0"/>
              </a:rPr>
              <a:t> ≤ </a:t>
            </a:r>
            <a:r>
              <a:rPr lang="ru-RU" sz="2000" i="1" dirty="0">
                <a:effectLst/>
                <a:latin typeface="Times New Roman" panose="02020603050405020304" pitchFamily="18" charset="0"/>
                <a:ea typeface="Times New Roman" panose="02020603050405020304" pitchFamily="18" charset="0"/>
              </a:rPr>
              <a:t>n</a:t>
            </a:r>
            <a:r>
              <a:rPr lang="ru-RU" sz="2000"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To collect a bottle robot must move to the point where the bottle is located, take it, and then bring to some point on the border of the table to dispose it. Robot can hold only one bottle at the moment and for simplicity of the control program it is allowed to release bottle only at the border of the table.</a:t>
            </a:r>
            <a:endParaRPr lang="ru-RU" sz="20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44DEA4DA-B919-4FF5-85E2-9BD61A869334}"/>
              </a:ext>
            </a:extLst>
          </p:cNvPr>
          <p:cNvSpPr txBox="1"/>
          <p:nvPr/>
        </p:nvSpPr>
        <p:spPr>
          <a:xfrm>
            <a:off x="844009" y="4131940"/>
            <a:ext cx="8073567" cy="2246769"/>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You can assume that sizes of robot and bottles are negligibly small (robot and bottles are points), so the robot holding a bottle is allowed to move through the point where another bottle is located.</a:t>
            </a:r>
          </a:p>
          <a:p>
            <a:pPr algn="just"/>
            <a:endParaRPr lang="ru-RU" sz="2000" dirty="0">
              <a:effectLst/>
              <a:latin typeface="Times New Roman" panose="02020603050405020304" pitchFamily="18" charset="0"/>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One of the subroutines of the robot control program is the route planning. You are to write the program to determine the minimal length of robot route needed to collect all the bottles from the table.</a:t>
            </a:r>
            <a:endParaRPr lang="ru-RU" sz="2000" dirty="0">
              <a:effectLst/>
              <a:latin typeface="Times New Roman" panose="02020603050405020304" pitchFamily="18" charset="0"/>
              <a:ea typeface="Times New Roman" panose="02020603050405020304" pitchFamily="18" charset="0"/>
            </a:endParaRPr>
          </a:p>
        </p:txBody>
      </p:sp>
      <p:pic>
        <p:nvPicPr>
          <p:cNvPr id="22530" name="Picture 2">
            <a:extLst>
              <a:ext uri="{FF2B5EF4-FFF2-40B4-BE49-F238E27FC236}">
                <a16:creationId xmlns:a16="http://schemas.microsoft.com/office/drawing/2014/main" id="{CBD92755-AC4F-4366-888B-59E5CA3C0C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46605" y="4047164"/>
            <a:ext cx="1841454" cy="2214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6975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2268. Kitchen Robot</a:t>
            </a:r>
            <a:endParaRPr lang="ru-RU" sz="7200" b="1" dirty="0">
              <a:latin typeface="Times New Roman" panose="02020603050405020304" pitchFamily="18"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7206AC9D-F3A4-49BB-9C9F-782DC0E2C0B7}"/>
              </a:ext>
            </a:extLst>
          </p:cNvPr>
          <p:cNvSpPr txBox="1">
            <a:spLocks/>
          </p:cNvSpPr>
          <p:nvPr/>
        </p:nvSpPr>
        <p:spPr>
          <a:xfrm>
            <a:off x="844010" y="825738"/>
            <a:ext cx="10852715" cy="29537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b="1" dirty="0">
                <a:effectLst/>
                <a:latin typeface="Times New Roman" panose="02020603050405020304" pitchFamily="18" charset="0"/>
                <a:ea typeface="Times New Roman" panose="02020603050405020304" pitchFamily="18" charset="0"/>
              </a:rPr>
              <a:t>Input.</a:t>
            </a:r>
            <a:r>
              <a:rPr lang="en-US" sz="2000" dirty="0">
                <a:effectLst/>
                <a:latin typeface="Times New Roman" panose="02020603050405020304" pitchFamily="18" charset="0"/>
                <a:ea typeface="Times New Roman" panose="02020603050405020304" pitchFamily="18" charset="0"/>
              </a:rPr>
              <a:t> The first line contains two integer numbers </a:t>
            </a:r>
            <a:r>
              <a:rPr lang="ru-RU" sz="2000" i="1" dirty="0">
                <a:effectLst/>
                <a:latin typeface="Times New Roman" panose="02020603050405020304" pitchFamily="18" charset="0"/>
                <a:ea typeface="Times New Roman" panose="02020603050405020304" pitchFamily="18" charset="0"/>
              </a:rPr>
              <a:t>w</a:t>
            </a:r>
            <a:r>
              <a:rPr lang="ru-RU"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 </a:t>
            </a:r>
            <a:r>
              <a:rPr lang="ru-RU" sz="2000" i="1" dirty="0">
                <a:effectLst/>
                <a:latin typeface="Times New Roman" panose="02020603050405020304" pitchFamily="18" charset="0"/>
                <a:ea typeface="Times New Roman" panose="02020603050405020304" pitchFamily="18" charset="0"/>
              </a:rPr>
              <a:t>l</a:t>
            </a:r>
            <a:r>
              <a:rPr lang="ru-RU" sz="2000" dirty="0">
                <a:effectLst/>
                <a:latin typeface="Times New Roman" panose="02020603050405020304" pitchFamily="18" charset="0"/>
                <a:ea typeface="Times New Roman" panose="02020603050405020304" pitchFamily="18" charset="0"/>
              </a:rPr>
              <a:t> (2 ≤ </a:t>
            </a:r>
            <a:r>
              <a:rPr lang="ru-RU" sz="2000" i="1" dirty="0">
                <a:effectLst/>
                <a:latin typeface="Times New Roman" panose="02020603050405020304" pitchFamily="18" charset="0"/>
                <a:ea typeface="Times New Roman" panose="02020603050405020304" pitchFamily="18" charset="0"/>
              </a:rPr>
              <a:t>w</a:t>
            </a:r>
            <a:r>
              <a:rPr lang="ru-RU" sz="2000" dirty="0">
                <a:effectLst/>
                <a:latin typeface="Times New Roman" panose="02020603050405020304" pitchFamily="18" charset="0"/>
                <a:ea typeface="Times New Roman" panose="02020603050405020304" pitchFamily="18" charset="0"/>
              </a:rPr>
              <a:t>, </a:t>
            </a:r>
            <a:r>
              <a:rPr lang="ru-RU" sz="2000" i="1" dirty="0">
                <a:effectLst/>
                <a:latin typeface="Times New Roman" panose="02020603050405020304" pitchFamily="18" charset="0"/>
                <a:ea typeface="Times New Roman" panose="02020603050405020304" pitchFamily="18" charset="0"/>
              </a:rPr>
              <a:t>l</a:t>
            </a:r>
            <a:r>
              <a:rPr lang="ru-RU" sz="2000" dirty="0">
                <a:effectLst/>
                <a:latin typeface="Times New Roman" panose="02020603050405020304" pitchFamily="18" charset="0"/>
                <a:ea typeface="Times New Roman" panose="02020603050405020304" pitchFamily="18" charset="0"/>
              </a:rPr>
              <a:t> ≤ 1000) </a:t>
            </a:r>
            <a:r>
              <a:rPr lang="en-US" sz="2000" dirty="0">
                <a:effectLst/>
                <a:latin typeface="Times New Roman" panose="02020603050405020304" pitchFamily="18" charset="0"/>
                <a:ea typeface="Times New Roman" panose="02020603050405020304" pitchFamily="18" charset="0"/>
              </a:rPr>
              <a:t>– the width and the length of the table.</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n-US" sz="2000" dirty="0">
                <a:effectLst/>
                <a:latin typeface="Times New Roman" panose="02020603050405020304" pitchFamily="18" charset="0"/>
                <a:ea typeface="Times New Roman" panose="02020603050405020304" pitchFamily="18" charset="0"/>
              </a:rPr>
              <a:t>The second line contains an integer number </a:t>
            </a:r>
            <a:r>
              <a:rPr lang="ru-RU" sz="2000" i="1" dirty="0">
                <a:effectLst/>
                <a:latin typeface="Times New Roman" panose="02020603050405020304" pitchFamily="18" charset="0"/>
                <a:ea typeface="Times New Roman" panose="02020603050405020304" pitchFamily="18" charset="0"/>
              </a:rPr>
              <a:t>n</a:t>
            </a:r>
            <a:r>
              <a:rPr lang="ru-RU" sz="2000" dirty="0">
                <a:effectLst/>
                <a:latin typeface="Times New Roman" panose="02020603050405020304" pitchFamily="18" charset="0"/>
                <a:ea typeface="Times New Roman" panose="02020603050405020304" pitchFamily="18" charset="0"/>
              </a:rPr>
              <a:t> (1 ≤ </a:t>
            </a:r>
            <a:r>
              <a:rPr lang="ru-RU" sz="2000" i="1" dirty="0">
                <a:effectLst/>
                <a:latin typeface="Times New Roman" panose="02020603050405020304" pitchFamily="18" charset="0"/>
                <a:ea typeface="Times New Roman" panose="02020603050405020304" pitchFamily="18" charset="0"/>
              </a:rPr>
              <a:t>n</a:t>
            </a:r>
            <a:r>
              <a:rPr lang="ru-RU" sz="2000" dirty="0">
                <a:effectLst/>
                <a:latin typeface="Times New Roman" panose="02020603050405020304" pitchFamily="18" charset="0"/>
                <a:ea typeface="Times New Roman" panose="02020603050405020304" pitchFamily="18" charset="0"/>
              </a:rPr>
              <a:t> ≤ 18) </a:t>
            </a:r>
            <a:r>
              <a:rPr lang="en-US" sz="2000" dirty="0">
                <a:effectLst/>
                <a:latin typeface="Times New Roman" panose="02020603050405020304" pitchFamily="18" charset="0"/>
                <a:ea typeface="Times New Roman" panose="02020603050405020304" pitchFamily="18" charset="0"/>
              </a:rPr>
              <a:t>– the number of bottles on the table. Each of the following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lines contains two integer numbers </a:t>
            </a:r>
            <a:r>
              <a:rPr lang="ru-RU" sz="2000" i="1" dirty="0" err="1">
                <a:effectLst/>
                <a:latin typeface="Times New Roman" panose="02020603050405020304" pitchFamily="18" charset="0"/>
                <a:ea typeface="Times New Roman" panose="02020603050405020304" pitchFamily="18" charset="0"/>
              </a:rPr>
              <a:t>x</a:t>
            </a:r>
            <a:r>
              <a:rPr lang="ru-RU" sz="2000" i="1" baseline="-25000" dirty="0" err="1">
                <a:effectLst/>
                <a:latin typeface="Times New Roman" panose="02020603050405020304" pitchFamily="18" charset="0"/>
                <a:ea typeface="Times New Roman" panose="02020603050405020304" pitchFamily="18" charset="0"/>
              </a:rPr>
              <a:t>i</a:t>
            </a:r>
            <a:r>
              <a:rPr lang="ru-RU"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 </a:t>
            </a:r>
            <a:r>
              <a:rPr lang="ru-RU" sz="2000" i="1" dirty="0" err="1">
                <a:effectLst/>
                <a:latin typeface="Times New Roman" panose="02020603050405020304" pitchFamily="18" charset="0"/>
                <a:ea typeface="Times New Roman" panose="02020603050405020304" pitchFamily="18" charset="0"/>
              </a:rPr>
              <a:t>y</a:t>
            </a:r>
            <a:r>
              <a:rPr lang="ru-RU" sz="2000" i="1" baseline="-25000" dirty="0" err="1">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 coordinates of the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a:t>
            </a:r>
            <a:r>
              <a:rPr lang="en-US" sz="2000" dirty="0" err="1">
                <a:effectLst/>
                <a:latin typeface="Times New Roman" panose="02020603050405020304" pitchFamily="18" charset="0"/>
                <a:ea typeface="Times New Roman" panose="02020603050405020304" pitchFamily="18" charset="0"/>
              </a:rPr>
              <a:t>th</a:t>
            </a:r>
            <a:r>
              <a:rPr lang="en-US" sz="2000" dirty="0">
                <a:effectLst/>
                <a:latin typeface="Times New Roman" panose="02020603050405020304" pitchFamily="18" charset="0"/>
                <a:ea typeface="Times New Roman" panose="02020603050405020304" pitchFamily="18" charset="0"/>
              </a:rPr>
              <a:t> bottle </a:t>
            </a:r>
            <a:r>
              <a:rPr lang="ru-RU" sz="2000" dirty="0">
                <a:effectLst/>
                <a:latin typeface="Times New Roman" panose="02020603050405020304" pitchFamily="18" charset="0"/>
                <a:ea typeface="Times New Roman" panose="02020603050405020304" pitchFamily="18" charset="0"/>
              </a:rPr>
              <a:t>(0 &lt; </a:t>
            </a:r>
            <a:r>
              <a:rPr lang="ru-RU" sz="2000" i="1" dirty="0" err="1">
                <a:effectLst/>
                <a:latin typeface="Times New Roman" panose="02020603050405020304" pitchFamily="18" charset="0"/>
                <a:ea typeface="Times New Roman" panose="02020603050405020304" pitchFamily="18" charset="0"/>
              </a:rPr>
              <a:t>x</a:t>
            </a:r>
            <a:r>
              <a:rPr lang="ru-RU" sz="2000" i="1" baseline="-25000" dirty="0" err="1">
                <a:effectLst/>
                <a:latin typeface="Times New Roman" panose="02020603050405020304" pitchFamily="18" charset="0"/>
                <a:ea typeface="Times New Roman" panose="02020603050405020304" pitchFamily="18" charset="0"/>
              </a:rPr>
              <a:t>i</a:t>
            </a:r>
            <a:r>
              <a:rPr lang="ru-RU" sz="2000" dirty="0">
                <a:effectLst/>
                <a:latin typeface="Times New Roman" panose="02020603050405020304" pitchFamily="18" charset="0"/>
                <a:ea typeface="Times New Roman" panose="02020603050405020304" pitchFamily="18" charset="0"/>
              </a:rPr>
              <a:t> &lt; </a:t>
            </a:r>
            <a:r>
              <a:rPr lang="ru-RU" sz="2000" i="1" dirty="0">
                <a:effectLst/>
                <a:latin typeface="Times New Roman" panose="02020603050405020304" pitchFamily="18" charset="0"/>
                <a:ea typeface="Times New Roman" panose="02020603050405020304" pitchFamily="18" charset="0"/>
              </a:rPr>
              <a:t>w</a:t>
            </a:r>
            <a:r>
              <a:rPr lang="ru-RU" sz="2000" dirty="0">
                <a:effectLst/>
                <a:latin typeface="Times New Roman" panose="02020603050405020304" pitchFamily="18" charset="0"/>
                <a:ea typeface="Times New Roman" panose="02020603050405020304" pitchFamily="18" charset="0"/>
              </a:rPr>
              <a:t>, 0 &lt; </a:t>
            </a:r>
            <a:r>
              <a:rPr lang="ru-RU" sz="2000" i="1" dirty="0" err="1">
                <a:effectLst/>
                <a:latin typeface="Times New Roman" panose="02020603050405020304" pitchFamily="18" charset="0"/>
                <a:ea typeface="Times New Roman" panose="02020603050405020304" pitchFamily="18" charset="0"/>
              </a:rPr>
              <a:t>y</a:t>
            </a:r>
            <a:r>
              <a:rPr lang="ru-RU" sz="2000" i="1" baseline="-25000" dirty="0" err="1">
                <a:effectLst/>
                <a:latin typeface="Times New Roman" panose="02020603050405020304" pitchFamily="18" charset="0"/>
                <a:ea typeface="Times New Roman" panose="02020603050405020304" pitchFamily="18" charset="0"/>
              </a:rPr>
              <a:t>i</a:t>
            </a:r>
            <a:r>
              <a:rPr lang="ru-RU" sz="2000" dirty="0">
                <a:effectLst/>
                <a:latin typeface="Times New Roman" panose="02020603050405020304" pitchFamily="18" charset="0"/>
                <a:ea typeface="Times New Roman" panose="02020603050405020304" pitchFamily="18" charset="0"/>
              </a:rPr>
              <a:t> &lt; </a:t>
            </a:r>
            <a:r>
              <a:rPr lang="ru-RU" sz="2000" i="1" dirty="0">
                <a:effectLst/>
                <a:latin typeface="Times New Roman" panose="02020603050405020304" pitchFamily="18" charset="0"/>
                <a:ea typeface="Times New Roman" panose="02020603050405020304" pitchFamily="18" charset="0"/>
              </a:rPr>
              <a:t>l</a:t>
            </a:r>
            <a:r>
              <a:rPr lang="ru-RU" sz="2000" dirty="0">
                <a:effectLst/>
                <a:latin typeface="Times New Roman" panose="02020603050405020304" pitchFamily="18" charset="0"/>
                <a:ea typeface="Times New Roman" panose="02020603050405020304" pitchFamily="18" charset="0"/>
              </a:rPr>
              <a:t>)</a:t>
            </a:r>
            <a:r>
              <a:rPr lang="en-US" sz="2000" dirty="0">
                <a:effectLst/>
                <a:latin typeface="Times New Roman" panose="02020603050405020304" pitchFamily="18" charset="0"/>
                <a:ea typeface="Times New Roman" panose="02020603050405020304" pitchFamily="18" charset="0"/>
              </a:rPr>
              <a:t>. No two bottles are located at the same point.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n-US" sz="2000" dirty="0">
                <a:effectLst/>
                <a:latin typeface="Times New Roman" panose="02020603050405020304" pitchFamily="18" charset="0"/>
                <a:ea typeface="Times New Roman" panose="02020603050405020304" pitchFamily="18" charset="0"/>
              </a:rPr>
              <a:t>The last line contains two integer numbers </a:t>
            </a:r>
            <a:r>
              <a:rPr lang="ru-RU" sz="2000" i="1" dirty="0">
                <a:effectLst/>
                <a:latin typeface="Times New Roman" panose="02020603050405020304" pitchFamily="18" charset="0"/>
                <a:ea typeface="Times New Roman" panose="02020603050405020304" pitchFamily="18" charset="0"/>
              </a:rPr>
              <a:t>x</a:t>
            </a:r>
            <a:r>
              <a:rPr lang="ru-RU" sz="2000" i="1" baseline="-25000" dirty="0">
                <a:effectLst/>
                <a:latin typeface="Times New Roman" panose="02020603050405020304" pitchFamily="18" charset="0"/>
                <a:ea typeface="Times New Roman" panose="02020603050405020304" pitchFamily="18" charset="0"/>
              </a:rPr>
              <a:t>r</a:t>
            </a:r>
            <a:r>
              <a:rPr lang="ru-RU"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 </a:t>
            </a:r>
            <a:r>
              <a:rPr lang="ru-RU" sz="2000" i="1" dirty="0">
                <a:effectLst/>
                <a:latin typeface="Times New Roman" panose="02020603050405020304" pitchFamily="18" charset="0"/>
                <a:ea typeface="Times New Roman" panose="02020603050405020304" pitchFamily="18" charset="0"/>
              </a:rPr>
              <a:t>y</a:t>
            </a:r>
            <a:r>
              <a:rPr lang="ru-RU" sz="2000" i="1" baseline="-25000" dirty="0">
                <a:effectLst/>
                <a:latin typeface="Times New Roman" panose="02020603050405020304" pitchFamily="18" charset="0"/>
                <a:ea typeface="Times New Roman" panose="02020603050405020304" pitchFamily="18" charset="0"/>
              </a:rPr>
              <a:t>r</a:t>
            </a:r>
            <a:r>
              <a:rPr lang="en-US" sz="2000" dirty="0">
                <a:effectLst/>
                <a:latin typeface="Times New Roman" panose="02020603050405020304" pitchFamily="18" charset="0"/>
                <a:ea typeface="Times New Roman" panose="02020603050405020304" pitchFamily="18" charset="0"/>
              </a:rPr>
              <a:t> </a:t>
            </a:r>
            <a:r>
              <a:rPr lang="ru-RU" sz="2000" dirty="0">
                <a:effectLst/>
                <a:latin typeface="Times New Roman" panose="02020603050405020304" pitchFamily="18" charset="0"/>
                <a:ea typeface="Times New Roman" panose="02020603050405020304" pitchFamily="18" charset="0"/>
              </a:rPr>
              <a:t>(0 &lt; </a:t>
            </a:r>
            <a:r>
              <a:rPr lang="ru-RU" sz="2000" i="1" dirty="0">
                <a:effectLst/>
                <a:latin typeface="Times New Roman" panose="02020603050405020304" pitchFamily="18" charset="0"/>
                <a:ea typeface="Times New Roman" panose="02020603050405020304" pitchFamily="18" charset="0"/>
              </a:rPr>
              <a:t>x</a:t>
            </a:r>
            <a:r>
              <a:rPr lang="ru-RU" sz="2000" i="1" baseline="-25000" dirty="0">
                <a:effectLst/>
                <a:latin typeface="Times New Roman" panose="02020603050405020304" pitchFamily="18" charset="0"/>
                <a:ea typeface="Times New Roman" panose="02020603050405020304" pitchFamily="18" charset="0"/>
              </a:rPr>
              <a:t>r</a:t>
            </a:r>
            <a:r>
              <a:rPr lang="ru-RU" sz="2000" dirty="0">
                <a:effectLst/>
                <a:latin typeface="Times New Roman" panose="02020603050405020304" pitchFamily="18" charset="0"/>
                <a:ea typeface="Times New Roman" panose="02020603050405020304" pitchFamily="18" charset="0"/>
              </a:rPr>
              <a:t> &lt; </a:t>
            </a:r>
            <a:r>
              <a:rPr lang="ru-RU" sz="2000" i="1" dirty="0">
                <a:effectLst/>
                <a:latin typeface="Times New Roman" panose="02020603050405020304" pitchFamily="18" charset="0"/>
                <a:ea typeface="Times New Roman" panose="02020603050405020304" pitchFamily="18" charset="0"/>
              </a:rPr>
              <a:t>w</a:t>
            </a:r>
            <a:r>
              <a:rPr lang="ru-RU" sz="2000" dirty="0">
                <a:effectLst/>
                <a:latin typeface="Times New Roman" panose="02020603050405020304" pitchFamily="18" charset="0"/>
                <a:ea typeface="Times New Roman" panose="02020603050405020304" pitchFamily="18" charset="0"/>
              </a:rPr>
              <a:t>, 0 &lt; </a:t>
            </a:r>
            <a:r>
              <a:rPr lang="ru-RU" sz="2000" i="1" dirty="0">
                <a:effectLst/>
                <a:latin typeface="Times New Roman" panose="02020603050405020304" pitchFamily="18" charset="0"/>
                <a:ea typeface="Times New Roman" panose="02020603050405020304" pitchFamily="18" charset="0"/>
              </a:rPr>
              <a:t>y</a:t>
            </a:r>
            <a:r>
              <a:rPr lang="ru-RU" sz="2000" i="1" baseline="-25000" dirty="0">
                <a:effectLst/>
                <a:latin typeface="Times New Roman" panose="02020603050405020304" pitchFamily="18" charset="0"/>
                <a:ea typeface="Times New Roman" panose="02020603050405020304" pitchFamily="18" charset="0"/>
              </a:rPr>
              <a:t>r</a:t>
            </a:r>
            <a:r>
              <a:rPr lang="ru-RU" sz="2000" dirty="0">
                <a:effectLst/>
                <a:latin typeface="Times New Roman" panose="02020603050405020304" pitchFamily="18" charset="0"/>
                <a:ea typeface="Times New Roman" panose="02020603050405020304" pitchFamily="18" charset="0"/>
              </a:rPr>
              <a:t> &lt; </a:t>
            </a:r>
            <a:r>
              <a:rPr lang="ru-RU" sz="2000" i="1" dirty="0">
                <a:effectLst/>
                <a:latin typeface="Times New Roman" panose="02020603050405020304" pitchFamily="18" charset="0"/>
                <a:ea typeface="Times New Roman" panose="02020603050405020304" pitchFamily="18" charset="0"/>
              </a:rPr>
              <a:t>l</a:t>
            </a:r>
            <a:r>
              <a:rPr lang="ru-RU" sz="200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 coordinates of the robot’s initial position. Robot is not located at the same point with a bottle.</a:t>
            </a:r>
          </a:p>
          <a:p>
            <a:pPr algn="just">
              <a:lnSpc>
                <a:spcPct val="100000"/>
              </a:lnSpc>
              <a:spcBef>
                <a:spcPts val="0"/>
              </a:spcBef>
            </a:pPr>
            <a:r>
              <a:rPr lang="en-US" sz="2000" b="1" dirty="0">
                <a:effectLst/>
                <a:latin typeface="Times New Roman" panose="02020603050405020304" pitchFamily="18" charset="0"/>
                <a:ea typeface="Times New Roman" panose="02020603050405020304" pitchFamily="18" charset="0"/>
              </a:rPr>
              <a:t>Output</a:t>
            </a:r>
            <a:r>
              <a:rPr lang="ru-RU" sz="2000" b="1" dirty="0">
                <a:effectLst/>
                <a:latin typeface="Times New Roman" panose="02020603050405020304" pitchFamily="18" charset="0"/>
                <a:ea typeface="Times New Roman" panose="02020603050405020304" pitchFamily="18" charset="0"/>
              </a:rPr>
              <a:t>.</a:t>
            </a:r>
            <a:r>
              <a:rPr lang="ru-RU" sz="2000" dirty="0">
                <a:effectLst/>
                <a:latin typeface="Times New Roman" panose="02020603050405020304" pitchFamily="18" charset="0"/>
                <a:ea typeface="Times New Roman" panose="02020603050405020304" pitchFamily="18" charset="0"/>
              </a:rPr>
              <a:t> </a:t>
            </a:r>
            <a:r>
              <a:rPr lang="en-US" sz="2000" dirty="0">
                <a:solidFill>
                  <a:srgbClr val="222222"/>
                </a:solidFill>
                <a:effectLst/>
                <a:latin typeface="Times New Roman" panose="02020603050405020304" pitchFamily="18" charset="0"/>
                <a:ea typeface="Times New Roman" panose="02020603050405020304" pitchFamily="18" charset="0"/>
              </a:rPr>
              <a:t>Print the length of the shortest route of the robot. Your answer should be accurate within an absolute error of 10</a:t>
            </a:r>
            <a:r>
              <a:rPr lang="en-US" sz="2000" baseline="30000" dirty="0">
                <a:solidFill>
                  <a:srgbClr val="222222"/>
                </a:solidFill>
                <a:effectLst/>
                <a:latin typeface="Times New Roman" panose="02020603050405020304" pitchFamily="18" charset="0"/>
                <a:ea typeface="Times New Roman" panose="02020603050405020304" pitchFamily="18" charset="0"/>
              </a:rPr>
              <a:t>-6</a:t>
            </a:r>
            <a:r>
              <a:rPr lang="en-US" sz="2000" dirty="0">
                <a:solidFill>
                  <a:srgbClr val="222222"/>
                </a:solidFill>
                <a:effectLst/>
                <a:latin typeface="Times New Roman" panose="02020603050405020304" pitchFamily="18"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p:txBody>
      </p:sp>
      <p:sp>
        <p:nvSpPr>
          <p:cNvPr id="9" name="Подзаголовок 2">
            <a:extLst>
              <a:ext uri="{FF2B5EF4-FFF2-40B4-BE49-F238E27FC236}">
                <a16:creationId xmlns:a16="http://schemas.microsoft.com/office/drawing/2014/main" id="{7E549DB3-77B8-4D31-9AF9-E53C534F8731}"/>
              </a:ext>
            </a:extLst>
          </p:cNvPr>
          <p:cNvSpPr txBox="1">
            <a:spLocks/>
          </p:cNvSpPr>
          <p:nvPr/>
        </p:nvSpPr>
        <p:spPr>
          <a:xfrm>
            <a:off x="844010" y="3779520"/>
            <a:ext cx="2053194" cy="80708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b="1" dirty="0">
                <a:latin typeface="Times New Roman CYR" panose="02020603050405020304" pitchFamily="18" charset="0"/>
                <a:ea typeface="Times New Roman" panose="02020603050405020304" pitchFamily="18" charset="0"/>
                <a:cs typeface="Times New Roman" panose="02020603050405020304" pitchFamily="18" charset="0"/>
              </a:rPr>
              <a:t>Sample input</a:t>
            </a:r>
            <a:endParaRPr lang="ru-RU" sz="2000" b="1" dirty="0">
              <a:latin typeface="Times New Roman CYR" panose="02020603050405020304" pitchFamily="18" charset="0"/>
              <a:ea typeface="Times New Roman" panose="02020603050405020304" pitchFamily="18" charset="0"/>
              <a:cs typeface="Times New Roman" panose="02020603050405020304" pitchFamily="18" charset="0"/>
            </a:endParaRPr>
          </a:p>
          <a:p>
            <a:pPr algn="just">
              <a:lnSpc>
                <a:spcPct val="100000"/>
              </a:lnSpc>
              <a:spcBef>
                <a:spcPts val="0"/>
              </a:spcBef>
            </a:pPr>
            <a:r>
              <a:rPr lang="ru-RU" sz="2000" dirty="0">
                <a:latin typeface="Courier New" panose="02070309020205020404" pitchFamily="49" charset="0"/>
                <a:ea typeface="Times New Roman" panose="02020603050405020304" pitchFamily="18" charset="0"/>
                <a:cs typeface="Courier New" panose="02070309020205020404" pitchFamily="49" charset="0"/>
              </a:rPr>
              <a:t>3 4</a:t>
            </a:r>
          </a:p>
          <a:p>
            <a:pPr algn="just">
              <a:lnSpc>
                <a:spcPct val="100000"/>
              </a:lnSpc>
              <a:spcBef>
                <a:spcPts val="0"/>
              </a:spcBef>
            </a:pPr>
            <a:r>
              <a:rPr lang="ru-RU" sz="2000" dirty="0">
                <a:latin typeface="Courier New" panose="02070309020205020404" pitchFamily="49" charset="0"/>
                <a:ea typeface="Times New Roman" panose="02020603050405020304" pitchFamily="18" charset="0"/>
                <a:cs typeface="Courier New" panose="02070309020205020404" pitchFamily="49" charset="0"/>
              </a:rPr>
              <a:t>2</a:t>
            </a:r>
          </a:p>
          <a:p>
            <a:pPr algn="just">
              <a:lnSpc>
                <a:spcPct val="100000"/>
              </a:lnSpc>
              <a:spcBef>
                <a:spcPts val="0"/>
              </a:spcBef>
            </a:pPr>
            <a:r>
              <a:rPr lang="ru-RU" sz="2000" dirty="0">
                <a:latin typeface="Courier New" panose="02070309020205020404" pitchFamily="49" charset="0"/>
                <a:ea typeface="Times New Roman" panose="02020603050405020304" pitchFamily="18" charset="0"/>
                <a:cs typeface="Courier New" panose="02070309020205020404" pitchFamily="49" charset="0"/>
              </a:rPr>
              <a:t>1 1</a:t>
            </a:r>
          </a:p>
          <a:p>
            <a:pPr algn="just">
              <a:lnSpc>
                <a:spcPct val="100000"/>
              </a:lnSpc>
              <a:spcBef>
                <a:spcPts val="0"/>
              </a:spcBef>
            </a:pPr>
            <a:r>
              <a:rPr lang="ru-RU" sz="2000" dirty="0">
                <a:latin typeface="Courier New" panose="02070309020205020404" pitchFamily="49" charset="0"/>
                <a:ea typeface="Times New Roman" panose="02020603050405020304" pitchFamily="18" charset="0"/>
                <a:cs typeface="Courier New" panose="02070309020205020404" pitchFamily="49" charset="0"/>
              </a:rPr>
              <a:t>2 3</a:t>
            </a:r>
          </a:p>
          <a:p>
            <a:pPr algn="just">
              <a:lnSpc>
                <a:spcPct val="100000"/>
              </a:lnSpc>
              <a:spcBef>
                <a:spcPts val="0"/>
              </a:spcBef>
            </a:pPr>
            <a:r>
              <a:rPr lang="ru-RU" sz="2000" dirty="0">
                <a:latin typeface="Courier New" panose="02070309020205020404" pitchFamily="49" charset="0"/>
                <a:ea typeface="Times New Roman" panose="02020603050405020304" pitchFamily="18" charset="0"/>
                <a:cs typeface="Courier New" panose="02070309020205020404" pitchFamily="49" charset="0"/>
              </a:rPr>
              <a:t>2 1</a:t>
            </a:r>
          </a:p>
          <a:p>
            <a:pPr algn="just">
              <a:lnSpc>
                <a:spcPct val="100000"/>
              </a:lnSpc>
              <a:spcBef>
                <a:spcPts val="0"/>
              </a:spcBef>
            </a:pPr>
            <a:endParaRPr lang="en-US" sz="2000" b="1" dirty="0">
              <a:latin typeface="Times New Roman CYR" panose="02020603050405020304" pitchFamily="18" charset="0"/>
              <a:ea typeface="Times New Roman" panose="02020603050405020304" pitchFamily="18" charset="0"/>
              <a:cs typeface="Times New Roman" panose="02020603050405020304" pitchFamily="18" charset="0"/>
            </a:endParaRPr>
          </a:p>
        </p:txBody>
      </p:sp>
      <p:sp>
        <p:nvSpPr>
          <p:cNvPr id="10" name="Подзаголовок 2">
            <a:extLst>
              <a:ext uri="{FF2B5EF4-FFF2-40B4-BE49-F238E27FC236}">
                <a16:creationId xmlns:a16="http://schemas.microsoft.com/office/drawing/2014/main" id="{575D1A3E-4C91-4D03-8E7F-0EEFC0EEA949}"/>
              </a:ext>
            </a:extLst>
          </p:cNvPr>
          <p:cNvSpPr txBox="1">
            <a:spLocks/>
          </p:cNvSpPr>
          <p:nvPr/>
        </p:nvSpPr>
        <p:spPr>
          <a:xfrm>
            <a:off x="2724143" y="3779520"/>
            <a:ext cx="2053194" cy="86917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b="1" dirty="0">
                <a:latin typeface="Times New Roman CYR" panose="02020603050405020304" pitchFamily="18" charset="0"/>
                <a:ea typeface="Times New Roman" panose="02020603050405020304" pitchFamily="18" charset="0"/>
                <a:cs typeface="Times New Roman" panose="02020603050405020304" pitchFamily="18" charset="0"/>
              </a:rPr>
              <a:t>Sample output</a:t>
            </a:r>
          </a:p>
          <a:p>
            <a:pPr algn="just">
              <a:lnSpc>
                <a:spcPct val="100000"/>
              </a:lnSpc>
              <a:spcBef>
                <a:spcPts val="0"/>
              </a:spcBef>
            </a:pPr>
            <a:r>
              <a:rPr lang="ru-RU" sz="2000" dirty="0">
                <a:effectLst/>
                <a:latin typeface="Courier New" panose="02070309020205020404" pitchFamily="49" charset="0"/>
                <a:ea typeface="Times New Roman" panose="02020603050405020304" pitchFamily="18" charset="0"/>
              </a:rPr>
              <a:t>5.6055</a:t>
            </a:r>
            <a:endParaRPr lang="en-US" sz="2000" dirty="0">
              <a:effectLst/>
              <a:latin typeface="Courier New" panose="02070309020205020404" pitchFamily="49" charset="0"/>
              <a:ea typeface="Times New Roman" panose="02020603050405020304" pitchFamily="18" charset="0"/>
            </a:endParaRPr>
          </a:p>
        </p:txBody>
      </p:sp>
      <p:graphicFrame>
        <p:nvGraphicFramePr>
          <p:cNvPr id="12" name="Объект 11">
            <a:extLst>
              <a:ext uri="{FF2B5EF4-FFF2-40B4-BE49-F238E27FC236}">
                <a16:creationId xmlns:a16="http://schemas.microsoft.com/office/drawing/2014/main" id="{6682F71D-03EC-4C75-885E-13E1FECB4CDC}"/>
              </a:ext>
            </a:extLst>
          </p:cNvPr>
          <p:cNvGraphicFramePr>
            <a:graphicFrameLocks noChangeAspect="1"/>
          </p:cNvGraphicFramePr>
          <p:nvPr>
            <p:extLst>
              <p:ext uri="{D42A27DB-BD31-4B8C-83A1-F6EECF244321}">
                <p14:modId xmlns:p14="http://schemas.microsoft.com/office/powerpoint/2010/main" val="1563732910"/>
              </p:ext>
            </p:extLst>
          </p:nvPr>
        </p:nvGraphicFramePr>
        <p:xfrm>
          <a:off x="4517922" y="3779520"/>
          <a:ext cx="3156155" cy="2813627"/>
        </p:xfrm>
        <a:graphic>
          <a:graphicData uri="http://schemas.openxmlformats.org/presentationml/2006/ole">
            <mc:AlternateContent xmlns:mc="http://schemas.openxmlformats.org/markup-compatibility/2006">
              <mc:Choice xmlns:v="urn:schemas-microsoft-com:vml" Requires="v">
                <p:oleObj spid="_x0000_s23560" name="Visio" r:id="rId4" imgW="2458826" imgH="2194241" progId="Visio.Drawing.11">
                  <p:embed/>
                </p:oleObj>
              </mc:Choice>
              <mc:Fallback>
                <p:oleObj name="Visio" r:id="rId4" imgW="2458826" imgH="2194241" progId="Visio.Drawing.11">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7922" y="3779520"/>
                        <a:ext cx="3156155" cy="2813627"/>
                      </a:xfrm>
                      <a:prstGeom prst="rect">
                        <a:avLst/>
                      </a:prstGeom>
                      <a:noFill/>
                    </p:spPr>
                  </p:pic>
                </p:oleObj>
              </mc:Fallback>
            </mc:AlternateContent>
          </a:graphicData>
        </a:graphic>
      </p:graphicFrame>
      <p:sp>
        <p:nvSpPr>
          <p:cNvPr id="15" name="TextBox 14">
            <a:extLst>
              <a:ext uri="{FF2B5EF4-FFF2-40B4-BE49-F238E27FC236}">
                <a16:creationId xmlns:a16="http://schemas.microsoft.com/office/drawing/2014/main" id="{32629A28-D807-447D-AF61-079679DDA803}"/>
              </a:ext>
            </a:extLst>
          </p:cNvPr>
          <p:cNvSpPr txBox="1"/>
          <p:nvPr/>
        </p:nvSpPr>
        <p:spPr>
          <a:xfrm>
            <a:off x="7674077" y="4364694"/>
            <a:ext cx="3755923" cy="1323439"/>
          </a:xfrm>
          <a:prstGeom prst="rect">
            <a:avLst/>
          </a:prstGeom>
          <a:noFill/>
        </p:spPr>
        <p:txBody>
          <a:bodyPr wrap="square">
            <a:spAutoFit/>
          </a:bodyPr>
          <a:lstStyle/>
          <a:p>
            <a:r>
              <a:rPr lang="en-US" sz="2000" b="1" dirty="0">
                <a:solidFill>
                  <a:srgbClr val="7030A0"/>
                </a:solidFill>
                <a:effectLst/>
                <a:latin typeface="Times New Roman" panose="02020603050405020304" pitchFamily="18" charset="0"/>
                <a:ea typeface="Times New Roman" panose="02020603050405020304" pitchFamily="18" charset="0"/>
              </a:rPr>
              <a:t>The length of the shortest route</a:t>
            </a:r>
            <a:endParaRPr lang="ru-RU" sz="2000" b="1" dirty="0">
              <a:solidFill>
                <a:srgbClr val="7030A0"/>
              </a:solidFill>
              <a:effectLst/>
              <a:latin typeface="Times New Roman" panose="02020603050405020304" pitchFamily="18" charset="0"/>
              <a:ea typeface="Times New Roman" panose="02020603050405020304" pitchFamily="18" charset="0"/>
            </a:endParaRPr>
          </a:p>
          <a:p>
            <a:r>
              <a:rPr lang="en-US" sz="2000" b="1" dirty="0">
                <a:solidFill>
                  <a:srgbClr val="7030A0"/>
                </a:solidFill>
                <a:effectLst/>
                <a:latin typeface="Times New Roman" panose="02020603050405020304" pitchFamily="18" charset="0"/>
                <a:ea typeface="Times New Roman" panose="02020603050405020304" pitchFamily="18" charset="0"/>
              </a:rPr>
              <a:t>of the robot is </a:t>
            </a:r>
            <a:endParaRPr lang="ru-RU" sz="2000" b="1" dirty="0">
              <a:solidFill>
                <a:srgbClr val="7030A0"/>
              </a:solidFill>
              <a:effectLst/>
              <a:latin typeface="Times New Roman" panose="02020603050405020304" pitchFamily="18" charset="0"/>
              <a:ea typeface="Times New Roman" panose="02020603050405020304" pitchFamily="18" charset="0"/>
            </a:endParaRPr>
          </a:p>
          <a:p>
            <a:endParaRPr lang="ru-RU" sz="2000" b="1" dirty="0">
              <a:solidFill>
                <a:srgbClr val="7030A0"/>
              </a:solidFill>
              <a:latin typeface="Times New Roman" panose="02020603050405020304" pitchFamily="18" charset="0"/>
              <a:ea typeface="Times New Roman" panose="02020603050405020304" pitchFamily="18" charset="0"/>
            </a:endParaRPr>
          </a:p>
          <a:p>
            <a:r>
              <a:rPr lang="ru-RU" sz="2000" b="1" dirty="0">
                <a:solidFill>
                  <a:srgbClr val="7030A0"/>
                </a:solidFill>
                <a:effectLst/>
                <a:latin typeface="Times New Roman" panose="02020603050405020304" pitchFamily="18" charset="0"/>
                <a:ea typeface="Times New Roman" panose="02020603050405020304" pitchFamily="18" charset="0"/>
              </a:rPr>
              <a:t>1 + </a:t>
            </a:r>
            <a:r>
              <a:rPr lang="en-US" sz="2000" b="1" dirty="0">
                <a:solidFill>
                  <a:srgbClr val="7030A0"/>
                </a:solidFill>
                <a:effectLst/>
                <a:latin typeface="Times New Roman" panose="02020603050405020304" pitchFamily="18" charset="0"/>
                <a:ea typeface="Times New Roman" panose="02020603050405020304" pitchFamily="18" charset="0"/>
              </a:rPr>
              <a:t>sqrt</a:t>
            </a:r>
            <a:r>
              <a:rPr lang="ru-RU" sz="2000" b="1" dirty="0">
                <a:solidFill>
                  <a:srgbClr val="7030A0"/>
                </a:solidFill>
                <a:effectLst/>
                <a:latin typeface="Times New Roman" panose="02020603050405020304" pitchFamily="18" charset="0"/>
                <a:ea typeface="Times New Roman" panose="02020603050405020304" pitchFamily="18" charset="0"/>
              </a:rPr>
              <a:t>(</a:t>
            </a:r>
            <a:r>
              <a:rPr lang="en-US" sz="2000" b="1" dirty="0">
                <a:solidFill>
                  <a:srgbClr val="7030A0"/>
                </a:solidFill>
                <a:effectLst/>
                <a:latin typeface="Times New Roman" panose="02020603050405020304" pitchFamily="18" charset="0"/>
                <a:ea typeface="Times New Roman" panose="02020603050405020304" pitchFamily="18" charset="0"/>
              </a:rPr>
              <a:t>13</a:t>
            </a:r>
            <a:r>
              <a:rPr lang="ru-RU" sz="2000" b="1" dirty="0">
                <a:solidFill>
                  <a:srgbClr val="7030A0"/>
                </a:solidFill>
                <a:effectLst/>
                <a:latin typeface="Times New Roman" panose="02020603050405020304" pitchFamily="18" charset="0"/>
                <a:ea typeface="Times New Roman" panose="02020603050405020304" pitchFamily="18" charset="0"/>
              </a:rPr>
              <a:t>) + 1 </a:t>
            </a:r>
            <a:r>
              <a:rPr lang="en-US" sz="2000" b="1" dirty="0">
                <a:solidFill>
                  <a:srgbClr val="7030A0"/>
                </a:solidFill>
                <a:effectLst/>
                <a:latin typeface="Times New Roman" panose="02020603050405020304" pitchFamily="18" charset="0"/>
                <a:ea typeface="Times New Roman" panose="02020603050405020304" pitchFamily="18" charset="0"/>
              </a:rPr>
              <a:t>≈ 5.605</a:t>
            </a:r>
            <a:endParaRPr lang="ru-RU" sz="2000" b="1" dirty="0">
              <a:solidFill>
                <a:srgbClr val="7030A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0438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2268. Kitchen Robot</a:t>
            </a:r>
            <a:endParaRPr lang="ru-RU" sz="7200" b="1" dirty="0">
              <a:latin typeface="Times New Roman" panose="02020603050405020304" pitchFamily="18"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7206AC9D-F3A4-49BB-9C9F-782DC0E2C0B7}"/>
              </a:ext>
            </a:extLst>
          </p:cNvPr>
          <p:cNvSpPr txBox="1">
            <a:spLocks/>
          </p:cNvSpPr>
          <p:nvPr/>
        </p:nvSpPr>
        <p:spPr>
          <a:xfrm>
            <a:off x="844010" y="825738"/>
            <a:ext cx="10852715" cy="13963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dirty="0">
                <a:effectLst/>
                <a:latin typeface="Times New Roman" panose="02020603050405020304" pitchFamily="18" charset="0"/>
                <a:ea typeface="Times New Roman" panose="02020603050405020304" pitchFamily="18" charset="0"/>
              </a:rPr>
              <a:t>Let A and B be two bottles that will be sequentially collected by the robot from the table. After the robot picks up bottle A, it must throw it out at one of the four table boundaries. Only then robot will go for bottle B. Let us find the shortest path of the robot from point A(</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to B(</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with an approach to the edge of the table.</a:t>
            </a:r>
            <a:endParaRPr lang="ru-RU" sz="2000" dirty="0">
              <a:effectLst/>
              <a:latin typeface="Times New Roman" panose="02020603050405020304" pitchFamily="18" charset="0"/>
              <a:ea typeface="Times New Roman" panose="02020603050405020304" pitchFamily="18" charset="0"/>
            </a:endParaRPr>
          </a:p>
        </p:txBody>
      </p:sp>
      <p:graphicFrame>
        <p:nvGraphicFramePr>
          <p:cNvPr id="3" name="Объект 2">
            <a:extLst>
              <a:ext uri="{FF2B5EF4-FFF2-40B4-BE49-F238E27FC236}">
                <a16:creationId xmlns:a16="http://schemas.microsoft.com/office/drawing/2014/main" id="{77D10B8D-88F6-41B0-89F5-7CFD2E7CC218}"/>
              </a:ext>
            </a:extLst>
          </p:cNvPr>
          <p:cNvGraphicFramePr>
            <a:graphicFrameLocks noChangeAspect="1"/>
          </p:cNvGraphicFramePr>
          <p:nvPr>
            <p:extLst>
              <p:ext uri="{D42A27DB-BD31-4B8C-83A1-F6EECF244321}">
                <p14:modId xmlns:p14="http://schemas.microsoft.com/office/powerpoint/2010/main" val="2945374813"/>
              </p:ext>
            </p:extLst>
          </p:nvPr>
        </p:nvGraphicFramePr>
        <p:xfrm>
          <a:off x="802336" y="2222090"/>
          <a:ext cx="5400675" cy="4286250"/>
        </p:xfrm>
        <a:graphic>
          <a:graphicData uri="http://schemas.openxmlformats.org/presentationml/2006/ole">
            <mc:AlternateContent xmlns:mc="http://schemas.openxmlformats.org/markup-compatibility/2006">
              <mc:Choice xmlns:v="urn:schemas-microsoft-com:vml" Requires="v">
                <p:oleObj spid="_x0000_s24579" name="Visio" r:id="rId4" imgW="5401897" imgH="4289950" progId="Visio.Drawing.11">
                  <p:embed/>
                </p:oleObj>
              </mc:Choice>
              <mc:Fallback>
                <p:oleObj name="Visio" r:id="rId4" imgW="5401897" imgH="4289950"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2336" y="2222090"/>
                        <a:ext cx="5400675" cy="428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Box 10">
            <a:extLst>
              <a:ext uri="{FF2B5EF4-FFF2-40B4-BE49-F238E27FC236}">
                <a16:creationId xmlns:a16="http://schemas.microsoft.com/office/drawing/2014/main" id="{2FA4F0CC-AD2B-4756-B40B-CAE4F5B61B2C}"/>
              </a:ext>
            </a:extLst>
          </p:cNvPr>
          <p:cNvSpPr txBox="1"/>
          <p:nvPr/>
        </p:nvSpPr>
        <p:spPr>
          <a:xfrm>
            <a:off x="5102941" y="2196579"/>
            <a:ext cx="6593783" cy="707886"/>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Distance AK + KB = AK + KP = AP. Taking into account the coordinates of points A(</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and P(</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we obtain </a:t>
            </a:r>
            <a:endParaRPr lang="ru-RU" dirty="0">
              <a:effectLst/>
              <a:latin typeface="Times New Roman" panose="02020603050405020304" pitchFamily="18" charset="0"/>
              <a:ea typeface="Times New Roman" panose="02020603050405020304" pitchFamily="18" charset="0"/>
            </a:endParaRPr>
          </a:p>
        </p:txBody>
      </p:sp>
      <p:pic>
        <p:nvPicPr>
          <p:cNvPr id="8" name="Рисунок 7">
            <a:extLst>
              <a:ext uri="{FF2B5EF4-FFF2-40B4-BE49-F238E27FC236}">
                <a16:creationId xmlns:a16="http://schemas.microsoft.com/office/drawing/2014/main" id="{3E7458C5-BCB8-483E-B448-2D3E07B40782}"/>
              </a:ext>
            </a:extLst>
          </p:cNvPr>
          <p:cNvPicPr>
            <a:picLocks noChangeAspect="1"/>
          </p:cNvPicPr>
          <p:nvPr/>
        </p:nvPicPr>
        <p:blipFill>
          <a:blip r:embed="rId6"/>
          <a:stretch>
            <a:fillRect/>
          </a:stretch>
        </p:blipFill>
        <p:spPr>
          <a:xfrm>
            <a:off x="5595937" y="3618442"/>
            <a:ext cx="5701327" cy="551001"/>
          </a:xfrm>
          <a:prstGeom prst="rect">
            <a:avLst/>
          </a:prstGeom>
        </p:spPr>
      </p:pic>
      <p:sp>
        <p:nvSpPr>
          <p:cNvPr id="16" name="TextBox 15">
            <a:extLst>
              <a:ext uri="{FF2B5EF4-FFF2-40B4-BE49-F238E27FC236}">
                <a16:creationId xmlns:a16="http://schemas.microsoft.com/office/drawing/2014/main" id="{624765F4-3B0E-4691-9A24-F9354B097E40}"/>
              </a:ext>
            </a:extLst>
          </p:cNvPr>
          <p:cNvSpPr txBox="1"/>
          <p:nvPr/>
        </p:nvSpPr>
        <p:spPr>
          <a:xfrm>
            <a:off x="5102942" y="4415561"/>
            <a:ext cx="6784258" cy="1015663"/>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Distance AL + LB = AL + LQ = AQ. The abscissa of point Q is </a:t>
            </a:r>
            <a:r>
              <a:rPr lang="en-US" sz="2000" i="1" dirty="0">
                <a:effectLst/>
                <a:latin typeface="Times New Roman" panose="02020603050405020304" pitchFamily="18" charset="0"/>
                <a:ea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 2</a:t>
            </a:r>
            <a:r>
              <a:rPr lang="en-US" sz="2000" i="1" dirty="0">
                <a:effectLst/>
                <a:latin typeface="Times New Roman" panose="02020603050405020304" pitchFamily="18" charset="0"/>
                <a:ea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Taking into account the coordinates of points A(</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and Q(2</a:t>
            </a:r>
            <a:r>
              <a:rPr lang="en-US" sz="2000" i="1" dirty="0">
                <a:effectLst/>
                <a:latin typeface="Times New Roman" panose="02020603050405020304" pitchFamily="18" charset="0"/>
                <a:ea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we obtain</a:t>
            </a:r>
            <a:endParaRPr lang="ru-RU" dirty="0">
              <a:effectLst/>
              <a:latin typeface="Times New Roman" panose="02020603050405020304" pitchFamily="18" charset="0"/>
              <a:ea typeface="Times New Roman" panose="02020603050405020304" pitchFamily="18" charset="0"/>
            </a:endParaRPr>
          </a:p>
        </p:txBody>
      </p:sp>
      <p:pic>
        <p:nvPicPr>
          <p:cNvPr id="17" name="Рисунок 16">
            <a:extLst>
              <a:ext uri="{FF2B5EF4-FFF2-40B4-BE49-F238E27FC236}">
                <a16:creationId xmlns:a16="http://schemas.microsoft.com/office/drawing/2014/main" id="{E07C3A84-DBFD-4EA0-8DEE-CBC9F5B403C5}"/>
              </a:ext>
            </a:extLst>
          </p:cNvPr>
          <p:cNvPicPr>
            <a:picLocks noChangeAspect="1"/>
          </p:cNvPicPr>
          <p:nvPr/>
        </p:nvPicPr>
        <p:blipFill>
          <a:blip r:embed="rId7"/>
          <a:stretch>
            <a:fillRect/>
          </a:stretch>
        </p:blipFill>
        <p:spPr>
          <a:xfrm>
            <a:off x="6301333" y="5565795"/>
            <a:ext cx="3938014" cy="618711"/>
          </a:xfrm>
          <a:prstGeom prst="rect">
            <a:avLst/>
          </a:prstGeom>
        </p:spPr>
      </p:pic>
    </p:spTree>
    <p:extLst>
      <p:ext uri="{BB962C8B-B14F-4D97-AF65-F5344CB8AC3E}">
        <p14:creationId xmlns:p14="http://schemas.microsoft.com/office/powerpoint/2010/main" val="3404484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2268. Kitchen Robot</a:t>
            </a:r>
            <a:endParaRPr lang="ru-RU" sz="7200" b="1" dirty="0">
              <a:latin typeface="Times New Roman" panose="02020603050405020304" pitchFamily="18"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7206AC9D-F3A4-49BB-9C9F-782DC0E2C0B7}"/>
              </a:ext>
            </a:extLst>
          </p:cNvPr>
          <p:cNvSpPr txBox="1">
            <a:spLocks/>
          </p:cNvSpPr>
          <p:nvPr/>
        </p:nvSpPr>
        <p:spPr>
          <a:xfrm>
            <a:off x="844010" y="825738"/>
            <a:ext cx="10852715" cy="13963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dirty="0">
                <a:effectLst/>
                <a:latin typeface="Times New Roman" panose="02020603050405020304" pitchFamily="18" charset="0"/>
                <a:ea typeface="Times New Roman" panose="02020603050405020304" pitchFamily="18" charset="0"/>
              </a:rPr>
              <a:t>Let A and B be two bottles that will be sequentially collected by the robot from the table. After the robot picks up bottle A, it must throw it out at one of the four table boundaries. Only then robot will go for bottle B. Let us find the shortest path of the robot from point A(</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to B(</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with an approach to the edge of the table.</a:t>
            </a:r>
            <a:endParaRPr lang="ru-RU" sz="2000" dirty="0">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2FA4F0CC-AD2B-4756-B40B-CAE4F5B61B2C}"/>
              </a:ext>
            </a:extLst>
          </p:cNvPr>
          <p:cNvSpPr txBox="1"/>
          <p:nvPr/>
        </p:nvSpPr>
        <p:spPr>
          <a:xfrm>
            <a:off x="884721" y="2360610"/>
            <a:ext cx="6593783" cy="707886"/>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Distance AE + EB = AE + ET = AT. Taking into account the coordinates of points A(</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and T(-</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we obtain</a:t>
            </a:r>
            <a:endParaRPr lang="ru-RU" sz="2000" dirty="0">
              <a:effectLst/>
              <a:latin typeface="Times New Roman" panose="02020603050405020304" pitchFamily="18" charset="0"/>
              <a:ea typeface="Times New Roman" panose="02020603050405020304" pitchFamily="18" charset="0"/>
            </a:endParaRPr>
          </a:p>
        </p:txBody>
      </p:sp>
      <p:sp>
        <p:nvSpPr>
          <p:cNvPr id="16" name="TextBox 15">
            <a:extLst>
              <a:ext uri="{FF2B5EF4-FFF2-40B4-BE49-F238E27FC236}">
                <a16:creationId xmlns:a16="http://schemas.microsoft.com/office/drawing/2014/main" id="{624765F4-3B0E-4691-9A24-F9354B097E40}"/>
              </a:ext>
            </a:extLst>
          </p:cNvPr>
          <p:cNvSpPr txBox="1"/>
          <p:nvPr/>
        </p:nvSpPr>
        <p:spPr>
          <a:xfrm>
            <a:off x="844010" y="4386102"/>
            <a:ext cx="6784258" cy="1015663"/>
          </a:xfrm>
          <a:prstGeom prst="rect">
            <a:avLst/>
          </a:prstGeom>
          <a:noFill/>
        </p:spPr>
        <p:txBody>
          <a:bodyPr wrap="square">
            <a:spAutoFit/>
          </a:bodyPr>
          <a:lstStyle/>
          <a:p>
            <a:pPr algn="just"/>
            <a:r>
              <a:rPr lang="en-US" sz="2000" dirty="0">
                <a:effectLst/>
                <a:latin typeface="Times New Roman" panose="02020603050405020304" pitchFamily="18" charset="0"/>
                <a:ea typeface="Times New Roman" panose="02020603050405020304" pitchFamily="18" charset="0"/>
              </a:rPr>
              <a:t>Distance AL + LB = AL + LQ = AQ. The abscissa of point Q is </a:t>
            </a:r>
            <a:r>
              <a:rPr lang="en-US" sz="2000" i="1" dirty="0">
                <a:effectLst/>
                <a:latin typeface="Times New Roman" panose="02020603050405020304" pitchFamily="18" charset="0"/>
                <a:ea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 2</a:t>
            </a:r>
            <a:r>
              <a:rPr lang="en-US" sz="2000" i="1" dirty="0">
                <a:effectLst/>
                <a:latin typeface="Times New Roman" panose="02020603050405020304" pitchFamily="18" charset="0"/>
                <a:ea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Taking into account the coordinates of points A(</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and Q(2</a:t>
            </a:r>
            <a:r>
              <a:rPr lang="en-US" sz="2000" i="1" dirty="0">
                <a:effectLst/>
                <a:latin typeface="Times New Roman" panose="02020603050405020304" pitchFamily="18" charset="0"/>
                <a:ea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we obtain</a:t>
            </a:r>
            <a:endParaRPr lang="ru-RU" dirty="0">
              <a:effectLst/>
              <a:latin typeface="Times New Roman" panose="02020603050405020304" pitchFamily="18" charset="0"/>
              <a:ea typeface="Times New Roman" panose="02020603050405020304" pitchFamily="18" charset="0"/>
            </a:endParaRPr>
          </a:p>
        </p:txBody>
      </p:sp>
      <p:sp>
        <p:nvSpPr>
          <p:cNvPr id="2" name="Rectangle 2">
            <a:extLst>
              <a:ext uri="{FF2B5EF4-FFF2-40B4-BE49-F238E27FC236}">
                <a16:creationId xmlns:a16="http://schemas.microsoft.com/office/drawing/2014/main" id="{D7F60FC3-9B0F-4330-941E-87D4A63061F1}"/>
              </a:ext>
            </a:extLst>
          </p:cNvPr>
          <p:cNvSpPr>
            <a:spLocks noChangeArrowheads="1"/>
          </p:cNvSpPr>
          <p:nvPr/>
        </p:nvSpPr>
        <p:spPr bwMode="auto">
          <a:xfrm>
            <a:off x="5953149" y="290446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6" name="Объект 5">
            <a:extLst>
              <a:ext uri="{FF2B5EF4-FFF2-40B4-BE49-F238E27FC236}">
                <a16:creationId xmlns:a16="http://schemas.microsoft.com/office/drawing/2014/main" id="{A775F851-0F0D-4262-BDB1-6E5855D014DA}"/>
              </a:ext>
            </a:extLst>
          </p:cNvPr>
          <p:cNvGraphicFramePr>
            <a:graphicFrameLocks noChangeAspect="1"/>
          </p:cNvGraphicFramePr>
          <p:nvPr>
            <p:extLst>
              <p:ext uri="{D42A27DB-BD31-4B8C-83A1-F6EECF244321}">
                <p14:modId xmlns:p14="http://schemas.microsoft.com/office/powerpoint/2010/main" val="332591445"/>
              </p:ext>
            </p:extLst>
          </p:nvPr>
        </p:nvGraphicFramePr>
        <p:xfrm>
          <a:off x="6375936" y="1973319"/>
          <a:ext cx="5743575" cy="3181350"/>
        </p:xfrm>
        <a:graphic>
          <a:graphicData uri="http://schemas.openxmlformats.org/presentationml/2006/ole">
            <mc:AlternateContent xmlns:mc="http://schemas.openxmlformats.org/markup-compatibility/2006">
              <mc:Choice xmlns:v="urn:schemas-microsoft-com:vml" Requires="v">
                <p:oleObj spid="_x0000_s25603" name="Visio" r:id="rId4" imgW="5744952" imgH="3178718" progId="Visio.Drawing.11">
                  <p:embed/>
                </p:oleObj>
              </mc:Choice>
              <mc:Fallback>
                <p:oleObj name="Visio" r:id="rId4" imgW="5744952" imgH="3178718"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75936" y="1973319"/>
                        <a:ext cx="5743575" cy="3181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9" name="Рисунок 8">
            <a:extLst>
              <a:ext uri="{FF2B5EF4-FFF2-40B4-BE49-F238E27FC236}">
                <a16:creationId xmlns:a16="http://schemas.microsoft.com/office/drawing/2014/main" id="{2FB9AFC8-8E42-40DC-B74A-0E6FAF67459C}"/>
              </a:ext>
            </a:extLst>
          </p:cNvPr>
          <p:cNvPicPr>
            <a:picLocks noChangeAspect="1"/>
          </p:cNvPicPr>
          <p:nvPr/>
        </p:nvPicPr>
        <p:blipFill>
          <a:blip r:embed="rId6"/>
          <a:stretch>
            <a:fillRect/>
          </a:stretch>
        </p:blipFill>
        <p:spPr>
          <a:xfrm>
            <a:off x="1226266" y="3741275"/>
            <a:ext cx="5743575" cy="474802"/>
          </a:xfrm>
          <a:prstGeom prst="rect">
            <a:avLst/>
          </a:prstGeom>
        </p:spPr>
      </p:pic>
      <p:pic>
        <p:nvPicPr>
          <p:cNvPr id="12" name="Рисунок 11">
            <a:extLst>
              <a:ext uri="{FF2B5EF4-FFF2-40B4-BE49-F238E27FC236}">
                <a16:creationId xmlns:a16="http://schemas.microsoft.com/office/drawing/2014/main" id="{C23BF70F-EA50-46FC-9532-B986DA63DE0B}"/>
              </a:ext>
            </a:extLst>
          </p:cNvPr>
          <p:cNvPicPr>
            <a:picLocks noChangeAspect="1"/>
          </p:cNvPicPr>
          <p:nvPr/>
        </p:nvPicPr>
        <p:blipFill>
          <a:blip r:embed="rId7"/>
          <a:stretch>
            <a:fillRect/>
          </a:stretch>
        </p:blipFill>
        <p:spPr>
          <a:xfrm>
            <a:off x="2439451" y="5571790"/>
            <a:ext cx="3656549" cy="573101"/>
          </a:xfrm>
          <a:prstGeom prst="rect">
            <a:avLst/>
          </a:prstGeom>
        </p:spPr>
      </p:pic>
    </p:spTree>
    <p:extLst>
      <p:ext uri="{BB962C8B-B14F-4D97-AF65-F5344CB8AC3E}">
        <p14:creationId xmlns:p14="http://schemas.microsoft.com/office/powerpoint/2010/main" val="189370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3"/>
              </a:rPr>
              <a:t>2268. Kitchen Robot</a:t>
            </a:r>
            <a:endParaRPr lang="ru-RU" sz="7200" b="1" dirty="0">
              <a:latin typeface="Times New Roman" panose="02020603050405020304" pitchFamily="18"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7206AC9D-F3A4-49BB-9C9F-782DC0E2C0B7}"/>
              </a:ext>
            </a:extLst>
          </p:cNvPr>
          <p:cNvSpPr txBox="1">
            <a:spLocks/>
          </p:cNvSpPr>
          <p:nvPr/>
        </p:nvSpPr>
        <p:spPr>
          <a:xfrm>
            <a:off x="844010" y="825738"/>
            <a:ext cx="10852715" cy="13963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dirty="0">
                <a:effectLst/>
                <a:latin typeface="Times New Roman" panose="02020603050405020304" pitchFamily="18" charset="0"/>
                <a:ea typeface="Times New Roman" panose="02020603050405020304" pitchFamily="18" charset="0"/>
              </a:rPr>
              <a:t>Find the smallest distance required to throw one bottle located at the point (</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over the edge of the table. It is equal to the minimum of four segments:</a:t>
            </a:r>
            <a:endParaRPr lang="ru-RU" sz="2000" dirty="0">
              <a:effectLst/>
              <a:latin typeface="Times New Roman" panose="02020603050405020304" pitchFamily="18" charset="0"/>
              <a:ea typeface="Times New Roman" panose="02020603050405020304" pitchFamily="18" charset="0"/>
            </a:endParaRPr>
          </a:p>
          <a:p>
            <a:pPr algn="ctr">
              <a:lnSpc>
                <a:spcPct val="100000"/>
              </a:lnSpc>
              <a:spcBef>
                <a:spcPts val="0"/>
              </a:spcBef>
            </a:pPr>
            <a:r>
              <a:rPr lang="en-US" sz="2000" dirty="0">
                <a:effectLst/>
                <a:latin typeface="Times New Roman" panose="02020603050405020304" pitchFamily="18" charset="0"/>
                <a:ea typeface="Times New Roman" panose="02020603050405020304" pitchFamily="18" charset="0"/>
              </a:rPr>
              <a:t>min( </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w</a:t>
            </a:r>
            <a:r>
              <a:rPr lang="en-US" sz="2000" dirty="0">
                <a:effectLst/>
                <a:latin typeface="Times New Roman" panose="02020603050405020304" pitchFamily="18" charset="0"/>
                <a:ea typeface="Times New Roman" panose="02020603050405020304" pitchFamily="18" charset="0"/>
              </a:rPr>
              <a:t> – </a:t>
            </a:r>
            <a:r>
              <a:rPr lang="en-US" sz="2000" i="1" dirty="0">
                <a:effectLst/>
                <a:latin typeface="Times New Roman" panose="02020603050405020304" pitchFamily="18" charset="0"/>
                <a:ea typeface="Times New Roman" panose="02020603050405020304" pitchFamily="18" charset="0"/>
              </a:rPr>
              <a:t>x</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l </a:t>
            </a:r>
            <a:r>
              <a:rPr lang="en-US" sz="2000" dirty="0">
                <a:effectLst/>
                <a:latin typeface="Times New Roman" panose="02020603050405020304" pitchFamily="18" charset="0"/>
                <a:ea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rPr>
              <a:t>y</a:t>
            </a:r>
            <a:r>
              <a:rPr lang="en-US" sz="2000" i="1" baseline="-25000"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n-US" sz="2000" dirty="0">
                <a:effectLst/>
                <a:latin typeface="Times New Roman" panose="02020603050405020304" pitchFamily="18" charset="0"/>
                <a:ea typeface="Times New Roman" panose="02020603050405020304" pitchFamily="18" charset="0"/>
              </a:rPr>
              <a:t>This will be the path that the robot must travel to throw the last bottle away.</a:t>
            </a:r>
            <a:endParaRPr lang="ru-RU" sz="2000" dirty="0">
              <a:effectLst/>
              <a:latin typeface="Times New Roman" panose="02020603050405020304" pitchFamily="18" charset="0"/>
              <a:ea typeface="Times New Roman" panose="02020603050405020304" pitchFamily="18" charset="0"/>
            </a:endParaRPr>
          </a:p>
        </p:txBody>
      </p:sp>
      <p:sp>
        <p:nvSpPr>
          <p:cNvPr id="2" name="Rectangle 2">
            <a:extLst>
              <a:ext uri="{FF2B5EF4-FFF2-40B4-BE49-F238E27FC236}">
                <a16:creationId xmlns:a16="http://schemas.microsoft.com/office/drawing/2014/main" id="{D7F60FC3-9B0F-4330-941E-87D4A63061F1}"/>
              </a:ext>
            </a:extLst>
          </p:cNvPr>
          <p:cNvSpPr>
            <a:spLocks noChangeArrowheads="1"/>
          </p:cNvSpPr>
          <p:nvPr/>
        </p:nvSpPr>
        <p:spPr bwMode="auto">
          <a:xfrm>
            <a:off x="5953149" y="290446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7" name="Объект 6">
            <a:extLst>
              <a:ext uri="{FF2B5EF4-FFF2-40B4-BE49-F238E27FC236}">
                <a16:creationId xmlns:a16="http://schemas.microsoft.com/office/drawing/2014/main" id="{AF6C34B5-E731-4517-BBDB-D1EE034B68AE}"/>
              </a:ext>
            </a:extLst>
          </p:cNvPr>
          <p:cNvGraphicFramePr>
            <a:graphicFrameLocks noChangeAspect="1"/>
          </p:cNvGraphicFramePr>
          <p:nvPr>
            <p:extLst>
              <p:ext uri="{D42A27DB-BD31-4B8C-83A1-F6EECF244321}">
                <p14:modId xmlns:p14="http://schemas.microsoft.com/office/powerpoint/2010/main" val="58368457"/>
              </p:ext>
            </p:extLst>
          </p:nvPr>
        </p:nvGraphicFramePr>
        <p:xfrm>
          <a:off x="3367535" y="2153264"/>
          <a:ext cx="5805664" cy="4063964"/>
        </p:xfrm>
        <a:graphic>
          <a:graphicData uri="http://schemas.openxmlformats.org/presentationml/2006/ole">
            <mc:AlternateContent xmlns:mc="http://schemas.openxmlformats.org/markup-compatibility/2006">
              <mc:Choice xmlns:v="urn:schemas-microsoft-com:vml" Requires="v">
                <p:oleObj spid="_x0000_s26627" name="Visio" r:id="rId4" imgW="4091704" imgH="2868011" progId="Visio.Drawing.11">
                  <p:embed/>
                </p:oleObj>
              </mc:Choice>
              <mc:Fallback>
                <p:oleObj name="Visio" r:id="rId4" imgW="4091704" imgH="2868011" progId="Visio.Drawing.11">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67535" y="2153264"/>
                        <a:ext cx="5805664" cy="4063964"/>
                      </a:xfrm>
                      <a:prstGeom prst="rect">
                        <a:avLst/>
                      </a:prstGeom>
                      <a:noFill/>
                    </p:spPr>
                  </p:pic>
                </p:oleObj>
              </mc:Fallback>
            </mc:AlternateContent>
          </a:graphicData>
        </a:graphic>
      </p:graphicFrame>
    </p:spTree>
    <p:extLst>
      <p:ext uri="{BB962C8B-B14F-4D97-AF65-F5344CB8AC3E}">
        <p14:creationId xmlns:p14="http://schemas.microsoft.com/office/powerpoint/2010/main" val="1860786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2E05B54D-EB07-4A04-9E6A-1151DFA8E89B}"/>
              </a:ext>
            </a:extLst>
          </p:cNvPr>
          <p:cNvSpPr txBox="1">
            <a:spLocks/>
          </p:cNvSpPr>
          <p:nvPr/>
        </p:nvSpPr>
        <p:spPr>
          <a:xfrm>
            <a:off x="1423332" y="309609"/>
            <a:ext cx="9144000" cy="390177"/>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solidFill>
                  <a:srgbClr val="0000FF"/>
                </a:solidFill>
                <a:latin typeface="Times New Roman" panose="02020603050405020304" pitchFamily="18" charset="0"/>
                <a:ea typeface="Times New Roman" panose="02020603050405020304" pitchFamily="18" charset="0"/>
              </a:rPr>
              <a:t>E-OLYMP </a:t>
            </a:r>
            <a:r>
              <a:rPr lang="en-US" sz="2400" b="1" u="sng" dirty="0">
                <a:solidFill>
                  <a:srgbClr val="0000FF"/>
                </a:solidFill>
                <a:latin typeface="Times New Roman" panose="02020603050405020304" pitchFamily="18" charset="0"/>
                <a:ea typeface="Times New Roman" panose="02020603050405020304" pitchFamily="18" charset="0"/>
                <a:hlinkClick r:id="rId2"/>
              </a:rPr>
              <a:t>2268. Kitchen Robot</a:t>
            </a:r>
            <a:endParaRPr lang="ru-RU" sz="7200" b="1" dirty="0">
              <a:latin typeface="Times New Roman" panose="02020603050405020304" pitchFamily="18"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7206AC9D-F3A4-49BB-9C9F-782DC0E2C0B7}"/>
              </a:ext>
            </a:extLst>
          </p:cNvPr>
          <p:cNvSpPr txBox="1">
            <a:spLocks/>
          </p:cNvSpPr>
          <p:nvPr/>
        </p:nvSpPr>
        <p:spPr>
          <a:xfrm>
            <a:off x="745687" y="953556"/>
            <a:ext cx="10852715" cy="345128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pPr>
            <a:r>
              <a:rPr lang="en-US" sz="2000" dirty="0">
                <a:effectLst/>
                <a:latin typeface="Times New Roman" panose="02020603050405020304" pitchFamily="18" charset="0"/>
                <a:ea typeface="Times New Roman" panose="02020603050405020304" pitchFamily="18" charset="0"/>
              </a:rPr>
              <a:t>The initial position of the robot and the coordinates of the bottles are given. Consider a graph, the zero vertex of which corresponds to the initial position of the robot, and the remaining vertices correspond to the bottles. The distance between vertex zero and other vertices equals to the Euclidean distance between points. The distance between bottles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and </a:t>
            </a:r>
            <a:r>
              <a:rPr lang="en-US" sz="2000" i="1"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is equal to the minimum path along which one can go from bottle </a:t>
            </a:r>
            <a:r>
              <a:rPr lang="en-US" sz="2000" i="1" dirty="0">
                <a:effectLst/>
                <a:latin typeface="Times New Roman" panose="02020603050405020304" pitchFamily="18" charset="0"/>
                <a:ea typeface="Times New Roman" panose="02020603050405020304" pitchFamily="18" charset="0"/>
              </a:rPr>
              <a:t>i</a:t>
            </a:r>
            <a:r>
              <a:rPr lang="en-US" sz="2000" dirty="0">
                <a:effectLst/>
                <a:latin typeface="Times New Roman" panose="02020603050405020304" pitchFamily="18" charset="0"/>
                <a:ea typeface="Times New Roman" panose="02020603050405020304" pitchFamily="18" charset="0"/>
              </a:rPr>
              <a:t> to bottle </a:t>
            </a:r>
            <a:r>
              <a:rPr lang="en-US" sz="2000" i="1" dirty="0">
                <a:effectLst/>
                <a:latin typeface="Times New Roman" panose="02020603050405020304" pitchFamily="18" charset="0"/>
                <a:ea typeface="Times New Roman" panose="02020603050405020304" pitchFamily="18" charset="0"/>
              </a:rPr>
              <a:t>j</a:t>
            </a:r>
            <a:r>
              <a:rPr lang="en-US" sz="2000" dirty="0">
                <a:effectLst/>
                <a:latin typeface="Times New Roman" panose="02020603050405020304" pitchFamily="18" charset="0"/>
                <a:ea typeface="Times New Roman" panose="02020603050405020304" pitchFamily="18" charset="0"/>
              </a:rPr>
              <a:t>, having visited the edge of the table. Since there are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bottles on the table, the graph will contain </a:t>
            </a:r>
            <a:r>
              <a:rPr lang="en-US" sz="2000" i="1"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 + 1 vertices.</a:t>
            </a:r>
          </a:p>
          <a:p>
            <a:pPr algn="just">
              <a:lnSpc>
                <a:spcPct val="100000"/>
              </a:lnSpc>
              <a:spcBef>
                <a:spcPts val="0"/>
              </a:spcBef>
            </a:pPr>
            <a:endParaRPr lang="ru-RU" sz="2000" dirty="0">
              <a:effectLst/>
              <a:latin typeface="Times New Roman" panose="02020603050405020304" pitchFamily="18" charset="0"/>
              <a:ea typeface="Times New Roman" panose="02020603050405020304" pitchFamily="18" charset="0"/>
            </a:endParaRPr>
          </a:p>
          <a:p>
            <a:pPr algn="just">
              <a:lnSpc>
                <a:spcPct val="100000"/>
              </a:lnSpc>
              <a:spcBef>
                <a:spcPts val="0"/>
              </a:spcBef>
            </a:pPr>
            <a:r>
              <a:rPr lang="en-US" sz="2000" dirty="0">
                <a:effectLst/>
                <a:latin typeface="Times New Roman" panose="02020603050405020304" pitchFamily="18" charset="0"/>
                <a:ea typeface="Times New Roman" panose="02020603050405020304" pitchFamily="18" charset="0"/>
              </a:rPr>
              <a:t>Next, you need to find the minimum length of the Hamiltonian path in a graph. At the end, when the robot reaches the last bottle, the path required to throw this bottle over the edge of the table should be added to the final result. We’ll find for the desired Hamiltonian path using dynamic programming with masks with complexity O(</a:t>
            </a:r>
            <a:r>
              <a:rPr lang="en-US" sz="2000" i="1" dirty="0">
                <a:effectLst/>
                <a:latin typeface="Times New Roman" panose="02020603050405020304" pitchFamily="18" charset="0"/>
                <a:ea typeface="Times New Roman" panose="02020603050405020304" pitchFamily="18" charset="0"/>
              </a:rPr>
              <a:t>n</a:t>
            </a:r>
            <a:r>
              <a:rPr lang="en-US" sz="2000" baseline="30000" dirty="0">
                <a:effectLst/>
                <a:latin typeface="Times New Roman" panose="02020603050405020304" pitchFamily="18" charset="0"/>
                <a:ea typeface="Times New Roman" panose="02020603050405020304" pitchFamily="18" charset="0"/>
              </a:rPr>
              <a:t>2</a:t>
            </a:r>
            <a:r>
              <a:rPr lang="en-US" sz="2000" dirty="0">
                <a:effectLst/>
                <a:latin typeface="Times New Roman" panose="02020603050405020304" pitchFamily="18" charset="0"/>
                <a:ea typeface="Times New Roman" panose="02020603050405020304" pitchFamily="18" charset="0"/>
              </a:rPr>
              <a:t> * 2</a:t>
            </a:r>
            <a:r>
              <a:rPr lang="en-US" sz="2000" i="1" baseline="30000" dirty="0">
                <a:effectLst/>
                <a:latin typeface="Times New Roman" panose="02020603050405020304" pitchFamily="18" charset="0"/>
                <a:ea typeface="Times New Roman" panose="02020603050405020304" pitchFamily="18" charset="0"/>
              </a:rPr>
              <a:t>n</a:t>
            </a:r>
            <a:r>
              <a:rPr lang="en-US" sz="2000" dirty="0">
                <a:effectLst/>
                <a:latin typeface="Times New Roman" panose="02020603050405020304" pitchFamily="18"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p:txBody>
      </p:sp>
      <p:sp>
        <p:nvSpPr>
          <p:cNvPr id="2" name="Rectangle 2">
            <a:extLst>
              <a:ext uri="{FF2B5EF4-FFF2-40B4-BE49-F238E27FC236}">
                <a16:creationId xmlns:a16="http://schemas.microsoft.com/office/drawing/2014/main" id="{D7F60FC3-9B0F-4330-941E-87D4A63061F1}"/>
              </a:ext>
            </a:extLst>
          </p:cNvPr>
          <p:cNvSpPr>
            <a:spLocks noChangeArrowheads="1"/>
          </p:cNvSpPr>
          <p:nvPr/>
        </p:nvSpPr>
        <p:spPr bwMode="auto">
          <a:xfrm>
            <a:off x="5953149" y="290446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6051220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5645</TotalTime>
  <Words>1083</Words>
  <Application>Microsoft Office PowerPoint</Application>
  <PresentationFormat>Широкоэкранный</PresentationFormat>
  <Paragraphs>39</Paragraphs>
  <Slides>6</Slides>
  <Notes>0</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6</vt:i4>
      </vt:variant>
    </vt:vector>
  </HeadingPairs>
  <TitlesOfParts>
    <vt:vector size="14" baseType="lpstr">
      <vt:lpstr>Arial</vt:lpstr>
      <vt:lpstr>Calibri</vt:lpstr>
      <vt:lpstr>Calibri Light</vt:lpstr>
      <vt:lpstr>Courier New</vt:lpstr>
      <vt:lpstr>Times New Roman</vt:lpstr>
      <vt:lpstr>Times New Roman CYR</vt:lpstr>
      <vt:lpstr>Тема Office</vt:lpstr>
      <vt:lpstr>Документ Microsoft Office Visio</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Mykhailo Medvediev</dc:creator>
  <cp:lastModifiedBy>Mykhailo Medvediev</cp:lastModifiedBy>
  <cp:revision>198</cp:revision>
  <dcterms:created xsi:type="dcterms:W3CDTF">2021-09-06T11:36:46Z</dcterms:created>
  <dcterms:modified xsi:type="dcterms:W3CDTF">2021-12-29T09:45:45Z</dcterms:modified>
</cp:coreProperties>
</file>