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5"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47" autoAdjust="0"/>
    <p:restoredTop sz="96357" autoAdjust="0"/>
  </p:normalViewPr>
  <p:slideViewPr>
    <p:cSldViewPr snapToGrid="0">
      <p:cViewPr varScale="1">
        <p:scale>
          <a:sx n="97" d="100"/>
          <a:sy n="97" d="100"/>
        </p:scale>
        <p:origin x="90" y="36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8D574F-2787-4613-8447-FB9D789EC986}" type="datetimeFigureOut">
              <a:rPr lang="ru-RU" smtClean="0"/>
              <a:t>28.12.2021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85366D-96BA-47FF-B003-49BEBFA863D8}" type="slidenum">
              <a:rPr lang="ru-RU" smtClean="0"/>
              <a:t>‹#›</a:t>
            </a:fld>
            <a:endParaRPr lang="ru-RU"/>
          </a:p>
        </p:txBody>
      </p:sp>
    </p:spTree>
    <p:extLst>
      <p:ext uri="{BB962C8B-B14F-4D97-AF65-F5344CB8AC3E}">
        <p14:creationId xmlns:p14="http://schemas.microsoft.com/office/powerpoint/2010/main" val="3507543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31DED5-4EED-4622-B5D2-50BB1B8591C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C0B725C-1E63-40A2-8681-A95E31E2EA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6B54B33-C986-421E-82DE-ADCCDDE1B020}"/>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5" name="Нижний колонтитул 4">
            <a:extLst>
              <a:ext uri="{FF2B5EF4-FFF2-40B4-BE49-F238E27FC236}">
                <a16:creationId xmlns:a16="http://schemas.microsoft.com/office/drawing/2014/main" id="{25D44601-EC16-49FF-B7E9-BD8ED75FE20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8C3F98B-DF93-49EA-AC8E-E8C38F2F9694}"/>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203177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1393CB-F52F-4547-827C-477047452730}"/>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31EF9F7-B7C8-47B9-92D1-FE9F6934691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172876F-8D0E-42A5-9422-000EC207BF16}"/>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5" name="Нижний колонтитул 4">
            <a:extLst>
              <a:ext uri="{FF2B5EF4-FFF2-40B4-BE49-F238E27FC236}">
                <a16:creationId xmlns:a16="http://schemas.microsoft.com/office/drawing/2014/main" id="{0159F252-FD75-4C8E-A333-1C08701194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BB88EE0-1157-43D5-8C15-CF09CEFFF241}"/>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2030945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025146F-6B57-4569-9D63-1C02AC9C26A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35FE119-0A15-4013-8529-8EF1B22C473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8074DB-8E8F-48FB-A18D-58A88796299E}"/>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5" name="Нижний колонтитул 4">
            <a:extLst>
              <a:ext uri="{FF2B5EF4-FFF2-40B4-BE49-F238E27FC236}">
                <a16:creationId xmlns:a16="http://schemas.microsoft.com/office/drawing/2014/main" id="{6C197BA9-C29C-4A9A-A032-CC3763C8CD3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872A629-1C8F-4E5A-9D4F-1A2795A3EFFD}"/>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3596297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3AE0BA-8D5A-4CFF-B780-433AF7104B9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B0DB154-9F37-40C8-A14D-45BD294B95C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F542E20-FC54-4919-B881-FC6E795C9B3C}"/>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5" name="Нижний колонтитул 4">
            <a:extLst>
              <a:ext uri="{FF2B5EF4-FFF2-40B4-BE49-F238E27FC236}">
                <a16:creationId xmlns:a16="http://schemas.microsoft.com/office/drawing/2014/main" id="{3301C222-3B9F-4F81-803D-4B7F9423B4D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B9CD27C-54F6-4264-95B2-4F9124E43B47}"/>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2134945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6B98E0-9BA1-4853-A7E7-BBEEAF68912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2C72161C-96C9-4AEF-BBB4-2DD1034864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86577D2-F49F-449B-BA62-548D4A57E4A6}"/>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5" name="Нижний колонтитул 4">
            <a:extLst>
              <a:ext uri="{FF2B5EF4-FFF2-40B4-BE49-F238E27FC236}">
                <a16:creationId xmlns:a16="http://schemas.microsoft.com/office/drawing/2014/main" id="{C7077228-BAEE-4556-8154-9F9DAA847E5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3E8CDE4-C468-4804-8795-84BEF5641923}"/>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3555673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B12690-FA9F-4609-BDB4-EBF900C14E0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B1A7F0B-F6C7-4AF1-A86B-D9F2C4B45CA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1A865DD3-A24F-45B8-A6DB-71B864924B1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DDC57FA-51AC-4999-A48D-3207A96FB7F0}"/>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6" name="Нижний колонтитул 5">
            <a:extLst>
              <a:ext uri="{FF2B5EF4-FFF2-40B4-BE49-F238E27FC236}">
                <a16:creationId xmlns:a16="http://schemas.microsoft.com/office/drawing/2014/main" id="{E34EB41A-EC94-4F80-818E-092FA93B85F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7F068EB-E730-477C-8C2E-3F375ED3C240}"/>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171506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14A982-A901-4B82-AF09-6FF7467828D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35D256E8-55B5-49CE-8CCD-4526712EAE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7886E1E-DFB2-4980-86F0-5569D3B895A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A5FD8C1-D5E3-4271-897F-D63E871230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77B5BB2-4309-4741-97EB-FF74C38A305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98249D8-941C-4288-A05C-4F8378BDE65E}"/>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8" name="Нижний колонтитул 7">
            <a:extLst>
              <a:ext uri="{FF2B5EF4-FFF2-40B4-BE49-F238E27FC236}">
                <a16:creationId xmlns:a16="http://schemas.microsoft.com/office/drawing/2014/main" id="{BE8C6BA9-3797-4362-B3EE-B3363851A87D}"/>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1D1C1C8-67F0-44B8-9E13-CB6DF0B0A030}"/>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2842653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059D8D-6B97-4E57-AD18-7030A156CB8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B049DF1A-BE00-4427-9C24-05298523EC97}"/>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4" name="Нижний колонтитул 3">
            <a:extLst>
              <a:ext uri="{FF2B5EF4-FFF2-40B4-BE49-F238E27FC236}">
                <a16:creationId xmlns:a16="http://schemas.microsoft.com/office/drawing/2014/main" id="{7BE2C30B-E21C-4377-BECA-067C09B27C7D}"/>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C584CD34-5C99-42C0-9B18-6CA540A364B3}"/>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168339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22A0301-F28E-4212-B76B-3A3C04B73724}"/>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3" name="Нижний колонтитул 2">
            <a:extLst>
              <a:ext uri="{FF2B5EF4-FFF2-40B4-BE49-F238E27FC236}">
                <a16:creationId xmlns:a16="http://schemas.microsoft.com/office/drawing/2014/main" id="{93232B55-BAEB-430B-AD19-4B8533BECA6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F25E67FF-2221-4FC6-8100-8F09CDD5202D}"/>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415524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8740EC-4505-4DE6-A05D-F153D07E6C0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D975EBC-539E-43EF-A4B0-0441E1E00C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CB8CA841-9EE3-40A3-9687-D17ECCDD2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D1BB9F7-BDEB-482D-A977-E26368D696E0}"/>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6" name="Нижний колонтитул 5">
            <a:extLst>
              <a:ext uri="{FF2B5EF4-FFF2-40B4-BE49-F238E27FC236}">
                <a16:creationId xmlns:a16="http://schemas.microsoft.com/office/drawing/2014/main" id="{9A9BE4D0-BA77-48D7-A311-3DBC6AE1187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A7BAF0C-1FAF-481C-9E0B-1B1C3560DE2C}"/>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91550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BD636E-6D74-4DEA-AB8D-9B6EAE7D522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BC2B02F4-B18C-4F12-B3C7-1BF982E372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532B20D-CBD7-46F5-9D13-EA2070E2F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D8ECBE4-BA7D-4F73-BC33-7DA8E5127382}"/>
              </a:ext>
            </a:extLst>
          </p:cNvPr>
          <p:cNvSpPr>
            <a:spLocks noGrp="1"/>
          </p:cNvSpPr>
          <p:nvPr>
            <p:ph type="dt" sz="half" idx="10"/>
          </p:nvPr>
        </p:nvSpPr>
        <p:spPr/>
        <p:txBody>
          <a:bodyPr/>
          <a:lstStyle/>
          <a:p>
            <a:fld id="{F7BB27D0-5327-42F8-A98F-4D324E2C0DCB}" type="datetimeFigureOut">
              <a:rPr lang="ru-RU" smtClean="0"/>
              <a:t>28.12.2021</a:t>
            </a:fld>
            <a:endParaRPr lang="ru-RU"/>
          </a:p>
        </p:txBody>
      </p:sp>
      <p:sp>
        <p:nvSpPr>
          <p:cNvPr id="6" name="Нижний колонтитул 5">
            <a:extLst>
              <a:ext uri="{FF2B5EF4-FFF2-40B4-BE49-F238E27FC236}">
                <a16:creationId xmlns:a16="http://schemas.microsoft.com/office/drawing/2014/main" id="{0E124270-20FB-4B0E-9B1D-B142C6AB803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4BA85F5-35FF-45A0-9A44-7B7B93E70AF1}"/>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147312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256CF0-3DC0-4731-AF6E-8DF3431CDA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8A40EEC-831D-4265-9F95-A5106D2F3F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7662F55-419B-4976-B438-044095DDB1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B27D0-5327-42F8-A98F-4D324E2C0DCB}" type="datetimeFigureOut">
              <a:rPr lang="ru-RU" smtClean="0"/>
              <a:t>28.12.2021</a:t>
            </a:fld>
            <a:endParaRPr lang="ru-RU"/>
          </a:p>
        </p:txBody>
      </p:sp>
      <p:sp>
        <p:nvSpPr>
          <p:cNvPr id="5" name="Нижний колонтитул 4">
            <a:extLst>
              <a:ext uri="{FF2B5EF4-FFF2-40B4-BE49-F238E27FC236}">
                <a16:creationId xmlns:a16="http://schemas.microsoft.com/office/drawing/2014/main" id="{F11761C6-EFAA-4F17-94ED-2EF53FFD6C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D4CE264-6131-4EE3-A6FE-E2360B5255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9506E-D0E7-4FC6-B51F-795CE2F3E674}" type="slidenum">
              <a:rPr lang="ru-RU" smtClean="0"/>
              <a:t>‹#›</a:t>
            </a:fld>
            <a:endParaRPr lang="ru-RU"/>
          </a:p>
        </p:txBody>
      </p:sp>
    </p:spTree>
    <p:extLst>
      <p:ext uri="{BB962C8B-B14F-4D97-AF65-F5344CB8AC3E}">
        <p14:creationId xmlns:p14="http://schemas.microsoft.com/office/powerpoint/2010/main" val="3756452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e-olymp.com/en/problems/230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11.emf"/><Relationship Id="rId5" Type="http://schemas.openxmlformats.org/officeDocument/2006/relationships/oleObject" Target="../embeddings/oleObject11.bin"/><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7" Type="http://schemas.openxmlformats.org/officeDocument/2006/relationships/image" Target="../media/image12.emf"/><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13.bin"/><Relationship Id="rId5" Type="http://schemas.openxmlformats.org/officeDocument/2006/relationships/image" Target="../media/image11.e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3.emf"/><Relationship Id="rId5" Type="http://schemas.openxmlformats.org/officeDocument/2006/relationships/oleObject" Target="../embeddings/oleObject14.bin"/><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hyperlink" Target="https://www.e-olymp.com/en/problems/2302"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e-olymp.com/en/problems/2302"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e-olymp.com/en/problems/2302"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e-olymp.com/en/problems/230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hyperlink" Target="https://www.e-olymp.com/en/problems/230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7" Type="http://schemas.openxmlformats.org/officeDocument/2006/relationships/image" Target="../media/image6.emf"/><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3.png"/><Relationship Id="rId5" Type="http://schemas.openxmlformats.org/officeDocument/2006/relationships/image" Target="../media/image7.e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7" Type="http://schemas.openxmlformats.org/officeDocument/2006/relationships/image" Target="../media/image8.e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7.e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9.emf"/><Relationship Id="rId5" Type="http://schemas.openxmlformats.org/officeDocument/2006/relationships/oleObject" Target="../embeddings/oleObject8.bin"/><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s://www.e-olymp.com/en/problems/2302" TargetMode="External"/><Relationship Id="rId7" Type="http://schemas.openxmlformats.org/officeDocument/2006/relationships/image" Target="../media/image10.emf"/><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image" Target="../media/image9.e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2"/>
              </a:rPr>
              <a:t>2302. Nuts for nuts</a:t>
            </a:r>
            <a:endParaRPr lang="ru-RU" sz="7200" b="1" dirty="0">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7206AC9D-F3A4-49BB-9C9F-782DC0E2C0B7}"/>
              </a:ext>
            </a:extLst>
          </p:cNvPr>
          <p:cNvSpPr txBox="1">
            <a:spLocks/>
          </p:cNvSpPr>
          <p:nvPr/>
        </p:nvSpPr>
        <p:spPr>
          <a:xfrm>
            <a:off x="844010" y="825738"/>
            <a:ext cx="10852715" cy="393785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So as Ryan and Larry decided that their nuts don't really taste so good, they realized that there are some nuts located in certain places of the island, and they love them! Since they’re lazy, but greedy, they want to know the shortest tour that they can use to gather every single nut! Can you help them?</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b="1" dirty="0">
                <a:effectLst/>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b="1" dirty="0">
                <a:effectLst/>
                <a:latin typeface="Times New Roman" panose="02020603050405020304" pitchFamily="18" charset="0"/>
                <a:ea typeface="Times New Roman" panose="02020603050405020304" pitchFamily="18" charset="0"/>
              </a:rPr>
              <a:t>Input.</a:t>
            </a:r>
            <a:r>
              <a:rPr lang="en-US" sz="2000" dirty="0">
                <a:effectLst/>
                <a:latin typeface="Times New Roman" panose="02020603050405020304" pitchFamily="18" charset="0"/>
                <a:ea typeface="Times New Roman" panose="02020603050405020304" pitchFamily="18" charset="0"/>
              </a:rPr>
              <a:t> The first line of each test case contains the dimensions of rectangular island </a:t>
            </a:r>
            <a:r>
              <a:rPr lang="en-US" sz="2000" i="1" dirty="0">
                <a:effectLst/>
                <a:latin typeface="Times New Roman" panose="02020603050405020304" pitchFamily="18" charset="0"/>
                <a:ea typeface="Times New Roman" panose="02020603050405020304" pitchFamily="18" charset="0"/>
              </a:rPr>
              <a:t>x</a:t>
            </a:r>
            <a:r>
              <a:rPr lang="en-US" sz="2000" dirty="0">
                <a:effectLst/>
                <a:latin typeface="Times New Roman" panose="02020603050405020304" pitchFamily="18" charset="0"/>
                <a:ea typeface="Times New Roman" panose="02020603050405020304" pitchFamily="18" charset="0"/>
              </a:rPr>
              <a:t> and </a:t>
            </a:r>
            <a:r>
              <a:rPr lang="en-US" sz="2000" i="1" dirty="0">
                <a:effectLst/>
                <a:latin typeface="Times New Roman" panose="02020603050405020304" pitchFamily="18" charset="0"/>
                <a:ea typeface="Times New Roman" panose="02020603050405020304" pitchFamily="18" charset="0"/>
              </a:rPr>
              <a:t>y</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x</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dirty="0">
                <a:effectLst/>
                <a:latin typeface="Times New Roman" panose="02020603050405020304" pitchFamily="18" charset="0"/>
                <a:ea typeface="Times New Roman" panose="02020603050405020304" pitchFamily="18" charset="0"/>
              </a:rPr>
              <a:t> ≤ 20). It is followed by </a:t>
            </a:r>
            <a:r>
              <a:rPr lang="en-US" sz="2000" i="1" dirty="0">
                <a:effectLst/>
                <a:latin typeface="Times New Roman" panose="02020603050405020304" pitchFamily="18" charset="0"/>
                <a:ea typeface="Times New Roman" panose="02020603050405020304" pitchFamily="18" charset="0"/>
              </a:rPr>
              <a:t>x</a:t>
            </a:r>
            <a:r>
              <a:rPr lang="en-US" sz="2000" dirty="0">
                <a:effectLst/>
                <a:latin typeface="Times New Roman" panose="02020603050405020304" pitchFamily="18" charset="0"/>
                <a:ea typeface="Times New Roman" panose="02020603050405020304" pitchFamily="18" charset="0"/>
              </a:rPr>
              <a:t> lines of </a:t>
            </a:r>
            <a:r>
              <a:rPr lang="en-US" sz="2000" i="1" dirty="0">
                <a:effectLst/>
                <a:latin typeface="Times New Roman" panose="02020603050405020304" pitchFamily="18" charset="0"/>
                <a:ea typeface="Times New Roman" panose="02020603050405020304" pitchFamily="18" charset="0"/>
              </a:rPr>
              <a:t>y</a:t>
            </a:r>
            <a:r>
              <a:rPr lang="en-US" sz="2000" dirty="0">
                <a:effectLst/>
                <a:latin typeface="Times New Roman" panose="02020603050405020304" pitchFamily="18" charset="0"/>
                <a:ea typeface="Times New Roman" panose="02020603050405020304" pitchFamily="18" charset="0"/>
              </a:rPr>
              <a:t> characters each as a map of the area, consisting of symbols ‘.’, ‘#’ and ‘L’. Larry and Ryan are currently located in ‘L’. The nuts are represented by ‘#’. The children can travel in all 8 adjacent directions in one step. There will be at most 15 places where there are nuts, and ‘L’ will appear only once on the map.</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b="1" dirty="0">
                <a:effectLst/>
                <a:latin typeface="Times New Roman" panose="02020603050405020304" pitchFamily="18" charset="0"/>
                <a:ea typeface="Times New Roman" panose="02020603050405020304" pitchFamily="18" charset="0"/>
              </a:rPr>
              <a:t>Output.</a:t>
            </a:r>
            <a:r>
              <a:rPr lang="en-US" sz="2000" dirty="0">
                <a:effectLst/>
                <a:latin typeface="Times New Roman" panose="02020603050405020304" pitchFamily="18" charset="0"/>
                <a:ea typeface="Times New Roman" panose="02020603050405020304" pitchFamily="18" charset="0"/>
              </a:rPr>
              <a:t> Print for each test case on a separate line the minimum number of steps to gather all the nuts starting from ‘L’, and returning to ‘L’.</a:t>
            </a:r>
            <a:endParaRPr lang="ru-RU" sz="2000" dirty="0">
              <a:effectLst/>
              <a:latin typeface="Times New Roman" panose="02020603050405020304" pitchFamily="18" charset="0"/>
              <a:ea typeface="Times New Roman" panose="02020603050405020304" pitchFamily="18" charset="0"/>
            </a:endParaRPr>
          </a:p>
        </p:txBody>
      </p:sp>
      <p:sp>
        <p:nvSpPr>
          <p:cNvPr id="6" name="Подзаголовок 2">
            <a:extLst>
              <a:ext uri="{FF2B5EF4-FFF2-40B4-BE49-F238E27FC236}">
                <a16:creationId xmlns:a16="http://schemas.microsoft.com/office/drawing/2014/main" id="{BE385E63-E8B2-4DB0-B533-6AB0EC66C0C6}"/>
              </a:ext>
            </a:extLst>
          </p:cNvPr>
          <p:cNvSpPr txBox="1">
            <a:spLocks/>
          </p:cNvSpPr>
          <p:nvPr/>
        </p:nvSpPr>
        <p:spPr>
          <a:xfrm>
            <a:off x="844010" y="4190509"/>
            <a:ext cx="2053194" cy="80708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b="1" dirty="0">
                <a:latin typeface="Times New Roman CYR" panose="02020603050405020304" pitchFamily="18" charset="0"/>
                <a:ea typeface="Times New Roman" panose="02020603050405020304" pitchFamily="18" charset="0"/>
                <a:cs typeface="Times New Roman" panose="02020603050405020304" pitchFamily="18" charset="0"/>
              </a:rPr>
              <a:t>Sample input</a:t>
            </a: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4</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0 0</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0 1</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1 0</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dirty="0">
                <a:solidFill>
                  <a:srgbClr val="222222"/>
                </a:solidFill>
                <a:effectLst/>
                <a:latin typeface="Courier New" panose="02070309020205020404" pitchFamily="49" charset="0"/>
                <a:ea typeface="Times New Roman" panose="02020603050405020304" pitchFamily="18" charset="0"/>
              </a:rPr>
              <a:t>1 2</a:t>
            </a:r>
            <a:endParaRPr lang="ru-RU" dirty="0">
              <a:effectLst/>
              <a:latin typeface="Courier New" panose="02070309020205020404" pitchFamily="49" charset="0"/>
              <a:ea typeface="Times New Roman" panose="02020603050405020304" pitchFamily="18" charset="0"/>
              <a:cs typeface="Courier New" panose="02070309020205020404" pitchFamily="49" charset="0"/>
            </a:endParaRPr>
          </a:p>
        </p:txBody>
      </p:sp>
      <p:sp>
        <p:nvSpPr>
          <p:cNvPr id="7" name="Подзаголовок 2">
            <a:extLst>
              <a:ext uri="{FF2B5EF4-FFF2-40B4-BE49-F238E27FC236}">
                <a16:creationId xmlns:a16="http://schemas.microsoft.com/office/drawing/2014/main" id="{BDE1BDF3-0F22-4454-AF94-5B377E3F506F}"/>
              </a:ext>
            </a:extLst>
          </p:cNvPr>
          <p:cNvSpPr txBox="1">
            <a:spLocks/>
          </p:cNvSpPr>
          <p:nvPr/>
        </p:nvSpPr>
        <p:spPr>
          <a:xfrm>
            <a:off x="2724143" y="4190509"/>
            <a:ext cx="2053194" cy="8691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b="1" dirty="0">
                <a:latin typeface="Times New Roman CYR" panose="02020603050405020304" pitchFamily="18" charset="0"/>
                <a:ea typeface="Times New Roman" panose="02020603050405020304" pitchFamily="18" charset="0"/>
                <a:cs typeface="Times New Roman" panose="02020603050405020304" pitchFamily="18" charset="0"/>
              </a:rPr>
              <a:t>Sample output</a:t>
            </a:r>
          </a:p>
          <a:p>
            <a:pPr algn="just">
              <a:lnSpc>
                <a:spcPct val="100000"/>
              </a:lnSpc>
              <a:spcBef>
                <a:spcPts val="0"/>
              </a:spcBef>
            </a:pPr>
            <a:r>
              <a:rPr lang="en-US" sz="2000" dirty="0">
                <a:effectLst/>
                <a:latin typeface="Courier New" panose="02070309020205020404" pitchFamily="49" charset="0"/>
                <a:ea typeface="Times New Roman" panose="02020603050405020304" pitchFamily="18" charset="0"/>
              </a:rPr>
              <a:t>2</a:t>
            </a:r>
            <a:endParaRPr lang="ru-RU"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6975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D3DA62D-0B7A-4D5A-8D10-2F9F2EC74168}"/>
              </a:ext>
            </a:extLst>
          </p:cNvPr>
          <p:cNvSpPr txBox="1"/>
          <p:nvPr/>
        </p:nvSpPr>
        <p:spPr>
          <a:xfrm>
            <a:off x="445023" y="2001651"/>
            <a:ext cx="11100619" cy="707886"/>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Consider the Hamiltonian paths along the vertices {0, 2, 3} if the path ends at vertex 2 (from the left) or vertex 3 (from the right).</a:t>
            </a:r>
          </a:p>
        </p:txBody>
      </p:sp>
      <p:pic>
        <p:nvPicPr>
          <p:cNvPr id="13" name="Рисунок 12">
            <a:extLst>
              <a:ext uri="{FF2B5EF4-FFF2-40B4-BE49-F238E27FC236}">
                <a16:creationId xmlns:a16="http://schemas.microsoft.com/office/drawing/2014/main" id="{B3D25001-F306-472D-AE3E-C5F75AAF6DDF}"/>
              </a:ext>
            </a:extLst>
          </p:cNvPr>
          <p:cNvPicPr>
            <a:picLocks noChangeAspect="1"/>
          </p:cNvPicPr>
          <p:nvPr/>
        </p:nvPicPr>
        <p:blipFill>
          <a:blip r:embed="rId4"/>
          <a:stretch>
            <a:fillRect/>
          </a:stretch>
        </p:blipFill>
        <p:spPr>
          <a:xfrm>
            <a:off x="3354603" y="912568"/>
            <a:ext cx="5133975" cy="876300"/>
          </a:xfrm>
          <a:prstGeom prst="rect">
            <a:avLst/>
          </a:prstGeom>
        </p:spPr>
      </p:pic>
      <p:sp>
        <p:nvSpPr>
          <p:cNvPr id="11" name="TextBox 10">
            <a:extLst>
              <a:ext uri="{FF2B5EF4-FFF2-40B4-BE49-F238E27FC236}">
                <a16:creationId xmlns:a16="http://schemas.microsoft.com/office/drawing/2014/main" id="{731B5797-8767-4309-8AC3-0C852BD0C5D6}"/>
              </a:ext>
            </a:extLst>
          </p:cNvPr>
          <p:cNvSpPr txBox="1"/>
          <p:nvPr/>
        </p:nvSpPr>
        <p:spPr>
          <a:xfrm>
            <a:off x="680996" y="5167691"/>
            <a:ext cx="10628671" cy="1015663"/>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Find the minimum length of the Hamiltonian path along the first four vertices, which ends at vertex 1:</a:t>
            </a:r>
          </a:p>
          <a:p>
            <a:pPr algn="ctr"/>
            <a:r>
              <a:rPr lang="en-US" sz="2000" dirty="0">
                <a:effectLst/>
                <a:latin typeface="Times New Roman" panose="02020603050405020304" pitchFamily="18" charset="0"/>
                <a:ea typeface="Times New Roman" panose="02020603050405020304" pitchFamily="18" charset="0"/>
              </a:rPr>
              <a:t>dp({0, 1, 2, 3}, 1) = min(dp({0, 2, 3}, 2) + m[2][1], dp({0, 2, 3}, 3) + m[3][1]) =</a:t>
            </a:r>
          </a:p>
          <a:p>
            <a:pPr algn="ctr"/>
            <a:r>
              <a:rPr lang="en-US" sz="2000" dirty="0">
                <a:effectLst/>
                <a:latin typeface="Times New Roman" panose="02020603050405020304" pitchFamily="18" charset="0"/>
                <a:ea typeface="Times New Roman" panose="02020603050405020304" pitchFamily="18" charset="0"/>
              </a:rPr>
              <a:t>min(10 + 7, 9 + 2) = min(14, 11) = 11</a:t>
            </a:r>
          </a:p>
        </p:txBody>
      </p:sp>
      <p:graphicFrame>
        <p:nvGraphicFramePr>
          <p:cNvPr id="5" name="Объект 4">
            <a:extLst>
              <a:ext uri="{FF2B5EF4-FFF2-40B4-BE49-F238E27FC236}">
                <a16:creationId xmlns:a16="http://schemas.microsoft.com/office/drawing/2014/main" id="{7C9C79CF-F05B-4263-93A6-477CBF5FBDA6}"/>
              </a:ext>
            </a:extLst>
          </p:cNvPr>
          <p:cNvGraphicFramePr>
            <a:graphicFrameLocks noChangeAspect="1"/>
          </p:cNvGraphicFramePr>
          <p:nvPr>
            <p:extLst>
              <p:ext uri="{D42A27DB-BD31-4B8C-83A1-F6EECF244321}">
                <p14:modId xmlns:p14="http://schemas.microsoft.com/office/powerpoint/2010/main" val="518558714"/>
              </p:ext>
            </p:extLst>
          </p:nvPr>
        </p:nvGraphicFramePr>
        <p:xfrm>
          <a:off x="2900516" y="2709537"/>
          <a:ext cx="5494418" cy="2285999"/>
        </p:xfrm>
        <a:graphic>
          <a:graphicData uri="http://schemas.openxmlformats.org/presentationml/2006/ole">
            <mc:AlternateContent xmlns:mc="http://schemas.openxmlformats.org/markup-compatibility/2006">
              <mc:Choice xmlns:v="urn:schemas-microsoft-com:vml" Requires="v">
                <p:oleObj spid="_x0000_s17411" name="Visio" r:id="rId5" imgW="3916961" imgH="1630837" progId="Visio.Drawing.11">
                  <p:embed/>
                </p:oleObj>
              </mc:Choice>
              <mc:Fallback>
                <p:oleObj name="Visio" r:id="rId5" imgW="3916961" imgH="1630837" progId="Visio.Drawing.1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0516" y="2709537"/>
                        <a:ext cx="5494418" cy="2285999"/>
                      </a:xfrm>
                      <a:prstGeom prst="rect">
                        <a:avLst/>
                      </a:prstGeom>
                      <a:noFill/>
                    </p:spPr>
                  </p:pic>
                </p:oleObj>
              </mc:Fallback>
            </mc:AlternateContent>
          </a:graphicData>
        </a:graphic>
      </p:graphicFrame>
    </p:spTree>
    <p:extLst>
      <p:ext uri="{BB962C8B-B14F-4D97-AF65-F5344CB8AC3E}">
        <p14:creationId xmlns:p14="http://schemas.microsoft.com/office/powerpoint/2010/main" val="1947323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31B5797-8767-4309-8AC3-0C852BD0C5D6}"/>
              </a:ext>
            </a:extLst>
          </p:cNvPr>
          <p:cNvSpPr txBox="1"/>
          <p:nvPr/>
        </p:nvSpPr>
        <p:spPr>
          <a:xfrm>
            <a:off x="680996" y="2926072"/>
            <a:ext cx="10628671" cy="1015663"/>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Find the minimum length of the Hamiltonian path along the first four vertices, which ends at vertex 1:</a:t>
            </a:r>
          </a:p>
          <a:p>
            <a:pPr algn="ctr"/>
            <a:r>
              <a:rPr lang="en-US" sz="2000" dirty="0">
                <a:effectLst/>
                <a:latin typeface="Times New Roman" panose="02020603050405020304" pitchFamily="18" charset="0"/>
                <a:ea typeface="Times New Roman" panose="02020603050405020304" pitchFamily="18" charset="0"/>
              </a:rPr>
              <a:t>dp({0, 1, 2, 3}, 1) = min(dp({0, 2, 3}, 2) + m[2][1], dp({0, 2, 3}, 3) + m[3][1]) =</a:t>
            </a:r>
          </a:p>
          <a:p>
            <a:pPr algn="ctr"/>
            <a:r>
              <a:rPr lang="en-US" sz="2000" dirty="0">
                <a:effectLst/>
                <a:latin typeface="Times New Roman" panose="02020603050405020304" pitchFamily="18" charset="0"/>
                <a:ea typeface="Times New Roman" panose="02020603050405020304" pitchFamily="18" charset="0"/>
              </a:rPr>
              <a:t>min(10 + 7, 9 + 2) = min(14, 11) = 11</a:t>
            </a:r>
          </a:p>
        </p:txBody>
      </p:sp>
      <p:graphicFrame>
        <p:nvGraphicFramePr>
          <p:cNvPr id="5" name="Объект 4">
            <a:extLst>
              <a:ext uri="{FF2B5EF4-FFF2-40B4-BE49-F238E27FC236}">
                <a16:creationId xmlns:a16="http://schemas.microsoft.com/office/drawing/2014/main" id="{7C9C79CF-F05B-4263-93A6-477CBF5FBDA6}"/>
              </a:ext>
            </a:extLst>
          </p:cNvPr>
          <p:cNvGraphicFramePr>
            <a:graphicFrameLocks noChangeAspect="1"/>
          </p:cNvGraphicFramePr>
          <p:nvPr>
            <p:extLst>
              <p:ext uri="{D42A27DB-BD31-4B8C-83A1-F6EECF244321}">
                <p14:modId xmlns:p14="http://schemas.microsoft.com/office/powerpoint/2010/main" val="2336968956"/>
              </p:ext>
            </p:extLst>
          </p:nvPr>
        </p:nvGraphicFramePr>
        <p:xfrm>
          <a:off x="3097160" y="802080"/>
          <a:ext cx="5081463" cy="2114186"/>
        </p:xfrm>
        <a:graphic>
          <a:graphicData uri="http://schemas.openxmlformats.org/presentationml/2006/ole">
            <mc:AlternateContent xmlns:mc="http://schemas.openxmlformats.org/markup-compatibility/2006">
              <mc:Choice xmlns:v="urn:schemas-microsoft-com:vml" Requires="v">
                <p:oleObj spid="_x0000_s18435" name="Visio" r:id="rId4" imgW="3916961" imgH="1630837" progId="Visio.Drawing.11">
                  <p:embed/>
                </p:oleObj>
              </mc:Choice>
              <mc:Fallback>
                <p:oleObj name="Visio" r:id="rId4" imgW="3916961" imgH="1630837" progId="Visio.Drawing.11">
                  <p:embed/>
                  <p:pic>
                    <p:nvPicPr>
                      <p:cNvPr id="5" name="Объект 4">
                        <a:extLst>
                          <a:ext uri="{FF2B5EF4-FFF2-40B4-BE49-F238E27FC236}">
                            <a16:creationId xmlns:a16="http://schemas.microsoft.com/office/drawing/2014/main" id="{7C9C79CF-F05B-4263-93A6-477CBF5FBDA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7160" y="802080"/>
                        <a:ext cx="5081463" cy="2114186"/>
                      </a:xfrm>
                      <a:prstGeom prst="rect">
                        <a:avLst/>
                      </a:prstGeom>
                      <a:noFill/>
                    </p:spPr>
                  </p:pic>
                </p:oleObj>
              </mc:Fallback>
            </mc:AlternateContent>
          </a:graphicData>
        </a:graphic>
      </p:graphicFrame>
      <p:sp>
        <p:nvSpPr>
          <p:cNvPr id="8" name="TextBox 7">
            <a:extLst>
              <a:ext uri="{FF2B5EF4-FFF2-40B4-BE49-F238E27FC236}">
                <a16:creationId xmlns:a16="http://schemas.microsoft.com/office/drawing/2014/main" id="{6A79EC3D-8352-4348-BBDE-627EF54BB5B4}"/>
              </a:ext>
            </a:extLst>
          </p:cNvPr>
          <p:cNvSpPr txBox="1"/>
          <p:nvPr/>
        </p:nvSpPr>
        <p:spPr>
          <a:xfrm>
            <a:off x="680995" y="4032525"/>
            <a:ext cx="10085327" cy="400110"/>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The minimum is attained on the term dp ({0, 2, 3}, 3) + m[3][1], hence the best way is </a:t>
            </a:r>
            <a:endParaRPr lang="en-US" dirty="0">
              <a:effectLst/>
              <a:latin typeface="Times New Roman" panose="02020603050405020304" pitchFamily="18" charset="0"/>
              <a:ea typeface="Times New Roman" panose="02020603050405020304" pitchFamily="18" charset="0"/>
            </a:endParaRPr>
          </a:p>
        </p:txBody>
      </p:sp>
      <p:graphicFrame>
        <p:nvGraphicFramePr>
          <p:cNvPr id="6" name="Объект 5">
            <a:extLst>
              <a:ext uri="{FF2B5EF4-FFF2-40B4-BE49-F238E27FC236}">
                <a16:creationId xmlns:a16="http://schemas.microsoft.com/office/drawing/2014/main" id="{58893F0F-4C93-4B0B-A46D-2899DE6064B5}"/>
              </a:ext>
            </a:extLst>
          </p:cNvPr>
          <p:cNvGraphicFramePr>
            <a:graphicFrameLocks noChangeAspect="1"/>
          </p:cNvGraphicFramePr>
          <p:nvPr>
            <p:extLst>
              <p:ext uri="{D42A27DB-BD31-4B8C-83A1-F6EECF244321}">
                <p14:modId xmlns:p14="http://schemas.microsoft.com/office/powerpoint/2010/main" val="2569417694"/>
              </p:ext>
            </p:extLst>
          </p:nvPr>
        </p:nvGraphicFramePr>
        <p:xfrm>
          <a:off x="4123723" y="4432635"/>
          <a:ext cx="3028336" cy="2323108"/>
        </p:xfrm>
        <a:graphic>
          <a:graphicData uri="http://schemas.openxmlformats.org/presentationml/2006/ole">
            <mc:AlternateContent xmlns:mc="http://schemas.openxmlformats.org/markup-compatibility/2006">
              <mc:Choice xmlns:v="urn:schemas-microsoft-com:vml" Requires="v">
                <p:oleObj spid="_x0000_s18436" name="Visio" r:id="rId6" imgW="2081028" imgH="1595015" progId="Visio.Drawing.11">
                  <p:embed/>
                </p:oleObj>
              </mc:Choice>
              <mc:Fallback>
                <p:oleObj name="Visio" r:id="rId6" imgW="2081028" imgH="1595015" progId="Visio.Drawing.11">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23723" y="4432635"/>
                        <a:ext cx="3028336" cy="2323108"/>
                      </a:xfrm>
                      <a:prstGeom prst="rect">
                        <a:avLst/>
                      </a:prstGeom>
                      <a:noFill/>
                    </p:spPr>
                  </p:pic>
                </p:oleObj>
              </mc:Fallback>
            </mc:AlternateContent>
          </a:graphicData>
        </a:graphic>
      </p:graphicFrame>
    </p:spTree>
    <p:extLst>
      <p:ext uri="{BB962C8B-B14F-4D97-AF65-F5344CB8AC3E}">
        <p14:creationId xmlns:p14="http://schemas.microsoft.com/office/powerpoint/2010/main" val="2048467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D3DA62D-0B7A-4D5A-8D10-2F9F2EC74168}"/>
              </a:ext>
            </a:extLst>
          </p:cNvPr>
          <p:cNvSpPr txBox="1"/>
          <p:nvPr/>
        </p:nvSpPr>
        <p:spPr>
          <a:xfrm>
            <a:off x="445023" y="2001651"/>
            <a:ext cx="11100619" cy="1323439"/>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Find the minimum length of the Hamiltonian path along the first five vertices, which ends at vertex 4:</a:t>
            </a:r>
          </a:p>
          <a:p>
            <a:pPr algn="ctr"/>
            <a:r>
              <a:rPr lang="en-US" sz="2000" dirty="0">
                <a:effectLst/>
                <a:latin typeface="Times New Roman" panose="02020603050405020304" pitchFamily="18" charset="0"/>
                <a:ea typeface="Times New Roman" panose="02020603050405020304" pitchFamily="18" charset="0"/>
              </a:rPr>
              <a:t>dp({0, 1, 2, 3, 4}, 4) = </a:t>
            </a:r>
          </a:p>
          <a:p>
            <a:pPr algn="ctr"/>
            <a:r>
              <a:rPr lang="en-US" sz="2000" dirty="0">
                <a:effectLst/>
                <a:latin typeface="Times New Roman" panose="02020603050405020304" pitchFamily="18" charset="0"/>
                <a:ea typeface="Times New Roman" panose="02020603050405020304" pitchFamily="18" charset="0"/>
              </a:rPr>
              <a:t>min(dp({0, 1, 2, 3}, 1) + m[1][4],  dp({0, 1, 2, 3}, 2) + m[2][4], dp({0, 1, 2, 3}, 3) + m[3][4]) = </a:t>
            </a:r>
          </a:p>
          <a:p>
            <a:pPr algn="ctr"/>
            <a:r>
              <a:rPr lang="en-US" sz="2000" dirty="0">
                <a:effectLst/>
                <a:latin typeface="Times New Roman" panose="02020603050405020304" pitchFamily="18" charset="0"/>
                <a:ea typeface="Times New Roman" panose="02020603050405020304" pitchFamily="18" charset="0"/>
              </a:rPr>
              <a:t>min(11 + 3, 14 + 9, 13 + 4) = min(14, 23, 17) = 14</a:t>
            </a:r>
          </a:p>
        </p:txBody>
      </p:sp>
      <p:pic>
        <p:nvPicPr>
          <p:cNvPr id="13" name="Рисунок 12">
            <a:extLst>
              <a:ext uri="{FF2B5EF4-FFF2-40B4-BE49-F238E27FC236}">
                <a16:creationId xmlns:a16="http://schemas.microsoft.com/office/drawing/2014/main" id="{B3D25001-F306-472D-AE3E-C5F75AAF6DDF}"/>
              </a:ext>
            </a:extLst>
          </p:cNvPr>
          <p:cNvPicPr>
            <a:picLocks noChangeAspect="1"/>
          </p:cNvPicPr>
          <p:nvPr/>
        </p:nvPicPr>
        <p:blipFill>
          <a:blip r:embed="rId4"/>
          <a:stretch>
            <a:fillRect/>
          </a:stretch>
        </p:blipFill>
        <p:spPr>
          <a:xfrm>
            <a:off x="3354603" y="912568"/>
            <a:ext cx="5133975" cy="876300"/>
          </a:xfrm>
          <a:prstGeom prst="rect">
            <a:avLst/>
          </a:prstGeom>
        </p:spPr>
      </p:pic>
      <p:graphicFrame>
        <p:nvGraphicFramePr>
          <p:cNvPr id="3" name="Объект 2">
            <a:extLst>
              <a:ext uri="{FF2B5EF4-FFF2-40B4-BE49-F238E27FC236}">
                <a16:creationId xmlns:a16="http://schemas.microsoft.com/office/drawing/2014/main" id="{88F1DD59-A299-40CE-9D6C-D586B83F7CFD}"/>
              </a:ext>
            </a:extLst>
          </p:cNvPr>
          <p:cNvGraphicFramePr>
            <a:graphicFrameLocks noChangeAspect="1"/>
          </p:cNvGraphicFramePr>
          <p:nvPr>
            <p:extLst>
              <p:ext uri="{D42A27DB-BD31-4B8C-83A1-F6EECF244321}">
                <p14:modId xmlns:p14="http://schemas.microsoft.com/office/powerpoint/2010/main" val="2595193506"/>
              </p:ext>
            </p:extLst>
          </p:nvPr>
        </p:nvGraphicFramePr>
        <p:xfrm>
          <a:off x="3354603" y="3532911"/>
          <a:ext cx="4924158" cy="2923175"/>
        </p:xfrm>
        <a:graphic>
          <a:graphicData uri="http://schemas.openxmlformats.org/presentationml/2006/ole">
            <mc:AlternateContent xmlns:mc="http://schemas.openxmlformats.org/markup-compatibility/2006">
              <mc:Choice xmlns:v="urn:schemas-microsoft-com:vml" Requires="v">
                <p:oleObj spid="_x0000_s20483" name="Visio" r:id="rId5" imgW="2693005" imgH="1595015" progId="Visio.Drawing.11">
                  <p:embed/>
                </p:oleObj>
              </mc:Choice>
              <mc:Fallback>
                <p:oleObj name="Visio" r:id="rId5" imgW="2693005" imgH="1595015" progId="Visio.Drawing.1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4603" y="3532911"/>
                        <a:ext cx="4924158" cy="2923175"/>
                      </a:xfrm>
                      <a:prstGeom prst="rect">
                        <a:avLst/>
                      </a:prstGeom>
                      <a:noFill/>
                    </p:spPr>
                  </p:pic>
                </p:oleObj>
              </mc:Fallback>
            </mc:AlternateContent>
          </a:graphicData>
        </a:graphic>
      </p:graphicFrame>
    </p:spTree>
    <p:extLst>
      <p:ext uri="{BB962C8B-B14F-4D97-AF65-F5344CB8AC3E}">
        <p14:creationId xmlns:p14="http://schemas.microsoft.com/office/powerpoint/2010/main" val="1037564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2"/>
              </a:rPr>
              <a:t>2302. Nuts for nuts</a:t>
            </a:r>
            <a:endParaRPr lang="ru-RU" sz="72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93EA720-FE4E-4296-AA0A-A60E212D4F28}"/>
              </a:ext>
            </a:extLst>
          </p:cNvPr>
          <p:cNvSpPr txBox="1"/>
          <p:nvPr/>
        </p:nvSpPr>
        <p:spPr>
          <a:xfrm>
            <a:off x="786581" y="981207"/>
            <a:ext cx="10687664" cy="4401205"/>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Define the variable INF that equals to infinity, the maximum possible number of vertices in the graph MAX, and an array </a:t>
            </a:r>
            <a:r>
              <a:rPr lang="en-US" sz="2000" i="1" dirty="0">
                <a:effectLst/>
                <a:latin typeface="Times New Roman" panose="02020603050405020304" pitchFamily="18" charset="0"/>
                <a:ea typeface="Times New Roman" panose="02020603050405020304" pitchFamily="18" charset="0"/>
              </a:rPr>
              <a:t>dp</a:t>
            </a:r>
            <a:r>
              <a:rPr lang="en-US" sz="2000" dirty="0">
                <a:effectLst/>
                <a:latin typeface="Times New Roman" panose="02020603050405020304" pitchFamily="18" charset="0"/>
                <a:ea typeface="Times New Roman" panose="02020603050405020304" pitchFamily="18" charset="0"/>
              </a:rPr>
              <a:t>, where we’ll store the dynamically recomputed values dp(S,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Each subset S will be stored as a number, in which the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 </a:t>
            </a:r>
            <a:r>
              <a:rPr lang="en-US" sz="2000" dirty="0" err="1">
                <a:effectLst/>
                <a:latin typeface="Times New Roman" panose="02020603050405020304" pitchFamily="18" charset="0"/>
                <a:ea typeface="Times New Roman" panose="02020603050405020304" pitchFamily="18" charset="0"/>
              </a:rPr>
              <a:t>th</a:t>
            </a:r>
            <a:r>
              <a:rPr lang="en-US" sz="2000" dirty="0">
                <a:effectLst/>
                <a:latin typeface="Times New Roman" panose="02020603050405020304" pitchFamily="18" charset="0"/>
                <a:ea typeface="Times New Roman" panose="02020603050405020304" pitchFamily="18" charset="0"/>
              </a:rPr>
              <a:t> bit is equal to 1 if the vertex with the number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is present in it, and zero otherwise. For example, for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 5, the subset {0, 3, 4} is encoded with 11001</a:t>
            </a:r>
            <a:r>
              <a:rPr lang="en-US" sz="2000" baseline="-25000" dirty="0">
                <a:effectLst/>
                <a:latin typeface="Times New Roman" panose="02020603050405020304" pitchFamily="18" charset="0"/>
                <a:ea typeface="Times New Roman" panose="02020603050405020304" pitchFamily="18" charset="0"/>
              </a:rPr>
              <a:t>2</a:t>
            </a:r>
            <a:r>
              <a:rPr lang="en-US" sz="2000" dirty="0">
                <a:effectLst/>
                <a:latin typeface="Times New Roman" panose="02020603050405020304" pitchFamily="18" charset="0"/>
                <a:ea typeface="Times New Roman" panose="02020603050405020304" pitchFamily="18" charset="0"/>
              </a:rPr>
              <a:t> = 25.</a:t>
            </a: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solidFill>
                  <a:srgbClr val="0000FF"/>
                </a:solidFill>
                <a:effectLst/>
                <a:latin typeface="Courier New" panose="02070309020205020404" pitchFamily="49" charset="0"/>
                <a:ea typeface="Times New Roman" panose="02020603050405020304" pitchFamily="18" charset="0"/>
              </a:rPr>
              <a:t>#define</a:t>
            </a:r>
            <a:r>
              <a:rPr lang="en-US" sz="2000" dirty="0">
                <a:effectLst/>
                <a:latin typeface="Courier New" panose="02070309020205020404" pitchFamily="49" charset="0"/>
                <a:ea typeface="Times New Roman" panose="02020603050405020304" pitchFamily="18" charset="0"/>
              </a:rPr>
              <a:t> INF 100000000</a:t>
            </a:r>
            <a:endParaRPr lang="en-US" sz="2000" dirty="0">
              <a:effectLst/>
              <a:latin typeface="Times New Roman" panose="02020603050405020304" pitchFamily="18" charset="0"/>
              <a:ea typeface="Times New Roman" panose="02020603050405020304" pitchFamily="18" charset="0"/>
            </a:endParaRPr>
          </a:p>
          <a:p>
            <a:r>
              <a:rPr lang="en-US" sz="2000" dirty="0">
                <a:solidFill>
                  <a:srgbClr val="0000FF"/>
                </a:solidFill>
                <a:effectLst/>
                <a:latin typeface="Courier New" panose="02070309020205020404" pitchFamily="49" charset="0"/>
                <a:ea typeface="Times New Roman" panose="02020603050405020304" pitchFamily="18" charset="0"/>
              </a:rPr>
              <a:t>#define</a:t>
            </a:r>
            <a:r>
              <a:rPr lang="en-US" sz="2000" dirty="0">
                <a:effectLst/>
                <a:latin typeface="Courier New" panose="02070309020205020404" pitchFamily="49" charset="0"/>
                <a:ea typeface="Times New Roman" panose="02020603050405020304" pitchFamily="18" charset="0"/>
              </a:rPr>
              <a:t> MAX 16</a:t>
            </a:r>
            <a:endParaRPr lang="en-US" sz="2000" dirty="0">
              <a:effectLst/>
              <a:latin typeface="Times New Roman" panose="02020603050405020304" pitchFamily="18" charset="0"/>
              <a:ea typeface="Times New Roman" panose="02020603050405020304" pitchFamily="18" charset="0"/>
            </a:endParaRPr>
          </a:p>
          <a:p>
            <a:pPr algn="just"/>
            <a:r>
              <a:rPr lang="en-US" sz="2000" dirty="0">
                <a:solidFill>
                  <a:srgbClr val="0000FF"/>
                </a:solidFill>
                <a:effectLst/>
                <a:latin typeface="Courier New" panose="02070309020205020404" pitchFamily="49" charset="0"/>
                <a:ea typeface="Times New Roman" panose="02020603050405020304" pitchFamily="18" charset="0"/>
              </a:rPr>
              <a:t>int</a:t>
            </a:r>
            <a:r>
              <a:rPr lang="en-US" sz="2000" dirty="0">
                <a:effectLst/>
                <a:latin typeface="Courier New" panose="02070309020205020404" pitchFamily="49" charset="0"/>
                <a:ea typeface="Times New Roman" panose="02020603050405020304" pitchFamily="18" charset="0"/>
              </a:rPr>
              <a:t> dp[1&lt;&lt;MAX][MAX+1];</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Store the map of the island in the coordinates of the nuts and the initial position of Larry in arrays </a:t>
            </a:r>
            <a:r>
              <a:rPr lang="en-US" sz="2000" i="1" dirty="0">
                <a:effectLst/>
                <a:latin typeface="Times New Roman" panose="02020603050405020304" pitchFamily="18" charset="0"/>
                <a:ea typeface="Times New Roman" panose="02020603050405020304" pitchFamily="18" charset="0"/>
              </a:rPr>
              <a:t>x</a:t>
            </a:r>
            <a:r>
              <a:rPr lang="en-US" sz="2000" dirty="0">
                <a:effectLst/>
                <a:latin typeface="Times New Roman" panose="02020603050405020304" pitchFamily="18" charset="0"/>
                <a:ea typeface="Times New Roman" panose="02020603050405020304" pitchFamily="18" charset="0"/>
              </a:rPr>
              <a:t> and </a:t>
            </a:r>
            <a:r>
              <a:rPr lang="en-US" sz="2000" i="1" dirty="0">
                <a:effectLst/>
                <a:latin typeface="Times New Roman" panose="02020603050405020304" pitchFamily="18" charset="0"/>
                <a:ea typeface="Times New Roman" panose="02020603050405020304" pitchFamily="18" charset="0"/>
              </a:rPr>
              <a:t>y</a:t>
            </a:r>
            <a:r>
              <a:rPr lang="en-US" sz="2000" dirty="0">
                <a:effectLst/>
                <a:latin typeface="Times New Roman" panose="02020603050405020304" pitchFamily="18" charset="0"/>
                <a:ea typeface="Times New Roman" panose="02020603050405020304" pitchFamily="18" charset="0"/>
              </a:rPr>
              <a:t>, the </a:t>
            </a:r>
            <a:r>
              <a:rPr lang="en-US" sz="2000" dirty="0">
                <a:latin typeface="Times New Roman" panose="02020603050405020304" pitchFamily="18" charset="0"/>
                <a:ea typeface="Times New Roman" panose="02020603050405020304" pitchFamily="18" charset="0"/>
              </a:rPr>
              <a:t>adjacency matrix </a:t>
            </a:r>
            <a:r>
              <a:rPr lang="en-US" sz="2000" dirty="0">
                <a:effectLst/>
                <a:latin typeface="Times New Roman" panose="02020603050405020304" pitchFamily="18" charset="0"/>
                <a:ea typeface="Times New Roman" panose="02020603050405020304" pitchFamily="18" charset="0"/>
              </a:rPr>
              <a:t>of the graph in array </a:t>
            </a:r>
            <a:r>
              <a:rPr lang="en-US" sz="2000" i="1" dirty="0">
                <a:effectLst/>
                <a:latin typeface="Times New Roman" panose="02020603050405020304" pitchFamily="18" charset="0"/>
                <a:ea typeface="Times New Roman" panose="02020603050405020304" pitchFamily="18" charset="0"/>
              </a:rPr>
              <a:t>m</a:t>
            </a:r>
            <a:r>
              <a:rPr lang="en-US" sz="2000" dirty="0">
                <a:effectLst/>
                <a:latin typeface="Times New Roman" panose="02020603050405020304" pitchFamily="18" charset="0"/>
                <a:ea typeface="Times New Roman" panose="02020603050405020304" pitchFamily="18" charset="0"/>
              </a:rPr>
              <a:t>.</a:t>
            </a: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solidFill>
                  <a:srgbClr val="0000FF"/>
                </a:solidFill>
                <a:effectLst/>
                <a:latin typeface="Courier New" panose="02070309020205020404" pitchFamily="49" charset="0"/>
                <a:ea typeface="Times New Roman" panose="02020603050405020304" pitchFamily="18" charset="0"/>
              </a:rPr>
              <a:t>int</a:t>
            </a:r>
            <a:r>
              <a:rPr lang="en-US" sz="2000" dirty="0">
                <a:effectLst/>
                <a:latin typeface="Courier New" panose="02070309020205020404" pitchFamily="49" charset="0"/>
                <a:ea typeface="Times New Roman" panose="02020603050405020304" pitchFamily="18" charset="0"/>
              </a:rPr>
              <a:t> x[21], y[21], m[21][21];</a:t>
            </a:r>
            <a:endParaRPr lang="en-US" sz="2000" dirty="0">
              <a:effectLst/>
              <a:latin typeface="Times New Roman" panose="02020603050405020304" pitchFamily="18" charset="0"/>
              <a:ea typeface="Times New Roman" panose="02020603050405020304" pitchFamily="18" charset="0"/>
            </a:endParaRPr>
          </a:p>
          <a:p>
            <a:pPr algn="just"/>
            <a:r>
              <a:rPr lang="en-US" sz="2000" dirty="0">
                <a:solidFill>
                  <a:srgbClr val="0000FF"/>
                </a:solidFill>
                <a:effectLst/>
                <a:latin typeface="Courier New" panose="02070309020205020404" pitchFamily="49" charset="0"/>
                <a:ea typeface="Times New Roman" panose="02020603050405020304" pitchFamily="18" charset="0"/>
              </a:rPr>
              <a:t>char</a:t>
            </a:r>
            <a:r>
              <a:rPr lang="en-US" sz="2000" dirty="0">
                <a:effectLst/>
                <a:latin typeface="Courier New" panose="02070309020205020404" pitchFamily="49" charset="0"/>
                <a:ea typeface="Times New Roman" panose="02020603050405020304" pitchFamily="18" charset="0"/>
              </a:rPr>
              <a:t> mas[21][21];</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512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2"/>
              </a:rPr>
              <a:t>2302. Nuts for nuts</a:t>
            </a:r>
            <a:endParaRPr lang="ru-RU" sz="72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93EA720-FE4E-4296-AA0A-A60E212D4F28}"/>
              </a:ext>
            </a:extLst>
          </p:cNvPr>
          <p:cNvSpPr txBox="1"/>
          <p:nvPr/>
        </p:nvSpPr>
        <p:spPr>
          <a:xfrm>
            <a:off x="648929" y="981207"/>
            <a:ext cx="10825316" cy="5940088"/>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Function </a:t>
            </a:r>
            <a:r>
              <a:rPr lang="en-US" sz="2000" b="1" i="1" dirty="0">
                <a:effectLst/>
                <a:latin typeface="Times New Roman" panose="02020603050405020304" pitchFamily="18" charset="0"/>
                <a:ea typeface="Times New Roman" panose="02020603050405020304" pitchFamily="18" charset="0"/>
              </a:rPr>
              <a:t>solve</a:t>
            </a:r>
            <a:r>
              <a:rPr lang="en-US" sz="2000" dirty="0">
                <a:effectLst/>
                <a:latin typeface="Times New Roman" panose="02020603050405020304" pitchFamily="18" charset="0"/>
                <a:ea typeface="Times New Roman" panose="02020603050405020304" pitchFamily="18" charset="0"/>
              </a:rPr>
              <a:t> computes the value dp(S, </a:t>
            </a:r>
            <a:r>
              <a:rPr lang="en-US" sz="2000" i="1" dirty="0">
                <a:effectLst/>
                <a:latin typeface="Times New Roman" panose="02020603050405020304" pitchFamily="18" charset="0"/>
                <a:ea typeface="Times New Roman" panose="02020603050405020304" pitchFamily="18" charset="0"/>
              </a:rPr>
              <a:t>last</a:t>
            </a:r>
            <a:r>
              <a:rPr lang="en-US" sz="2000" dirty="0">
                <a:effectLst/>
                <a:latin typeface="Times New Roman" panose="02020603050405020304" pitchFamily="18" charset="0"/>
                <a:ea typeface="Times New Roman" panose="02020603050405020304" pitchFamily="18" charset="0"/>
              </a:rPr>
              <a:t>), where the set S is encoded by the integer </a:t>
            </a:r>
            <a:r>
              <a:rPr lang="en-US" sz="2000" i="1" dirty="0">
                <a:effectLst/>
                <a:latin typeface="Times New Roman" panose="02020603050405020304" pitchFamily="18" charset="0"/>
                <a:ea typeface="Times New Roman" panose="02020603050405020304" pitchFamily="18" charset="0"/>
              </a:rPr>
              <a:t>mask</a:t>
            </a:r>
            <a:r>
              <a:rPr lang="en-US" sz="2000" dirty="0">
                <a:effectLst/>
                <a:latin typeface="Times New Roman" panose="02020603050405020304" pitchFamily="18" charset="0"/>
                <a:ea typeface="Times New Roman" panose="02020603050405020304" pitchFamily="18" charset="0"/>
              </a:rPr>
              <a:t>. </a:t>
            </a:r>
          </a:p>
          <a:p>
            <a:pPr algn="just"/>
            <a:r>
              <a:rPr lang="en-US" sz="2000" dirty="0">
                <a:effectLst/>
                <a:latin typeface="Times New Roman" panose="02020603050405020304" pitchFamily="18" charset="0"/>
                <a:ea typeface="Times New Roman" panose="02020603050405020304" pitchFamily="18" charset="0"/>
              </a:rPr>
              <a:t>Moreover, S \ {</a:t>
            </a:r>
            <a:r>
              <a:rPr lang="en-US" sz="2000" i="1" dirty="0">
                <a:effectLst/>
                <a:latin typeface="Times New Roman" panose="02020603050405020304" pitchFamily="18" charset="0"/>
                <a:ea typeface="Times New Roman" panose="02020603050405020304" pitchFamily="18" charset="0"/>
              </a:rPr>
              <a:t>last</a:t>
            </a:r>
            <a:r>
              <a:rPr lang="en-US" sz="2000" dirty="0">
                <a:effectLst/>
                <a:latin typeface="Times New Roman" panose="02020603050405020304" pitchFamily="18" charset="0"/>
                <a:ea typeface="Times New Roman" panose="02020603050405020304" pitchFamily="18" charset="0"/>
              </a:rPr>
              <a:t>} equals to </a:t>
            </a:r>
            <a:r>
              <a:rPr lang="en-US" sz="2000" i="1" dirty="0">
                <a:effectLst/>
                <a:latin typeface="Times New Roman" panose="02020603050405020304" pitchFamily="18" charset="0"/>
                <a:ea typeface="Times New Roman" panose="02020603050405020304" pitchFamily="18" charset="0"/>
              </a:rPr>
              <a:t>mask</a:t>
            </a:r>
            <a:r>
              <a:rPr lang="en-US" sz="2000" dirty="0">
                <a:effectLst/>
                <a:latin typeface="Times New Roman" panose="02020603050405020304" pitchFamily="18" charset="0"/>
                <a:ea typeface="Times New Roman" panose="02020603050405020304" pitchFamily="18" charset="0"/>
              </a:rPr>
              <a:t> ^ (1&lt;&lt; </a:t>
            </a:r>
            <a:r>
              <a:rPr lang="en-US" sz="2000" i="1" dirty="0">
                <a:effectLst/>
                <a:latin typeface="Times New Roman" panose="02020603050405020304" pitchFamily="18" charset="0"/>
                <a:ea typeface="Times New Roman" panose="02020603050405020304" pitchFamily="18" charset="0"/>
              </a:rPr>
              <a:t>last</a:t>
            </a:r>
            <a:r>
              <a:rPr lang="en-US" sz="2000" dirty="0">
                <a:effectLst/>
                <a:latin typeface="Times New Roman" panose="02020603050405020304" pitchFamily="18" charset="0"/>
                <a:ea typeface="Times New Roman" panose="02020603050405020304" pitchFamily="18" charset="0"/>
              </a:rPr>
              <a:t>). Next, iterate over all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dirty="0">
                <a:effectLst/>
                <a:latin typeface="Symbol" panose="05050102010706020507" pitchFamily="18" charset="2"/>
                <a:ea typeface="Times New Roman" panose="02020603050405020304" pitchFamily="18" charset="0"/>
              </a:rPr>
              <a:t>Î</a:t>
            </a:r>
            <a:r>
              <a:rPr lang="en-US" sz="2000" dirty="0">
                <a:effectLst/>
                <a:latin typeface="Times New Roman" panose="02020603050405020304" pitchFamily="18" charset="0"/>
                <a:ea typeface="Times New Roman" panose="02020603050405020304" pitchFamily="18" charset="0"/>
              </a:rPr>
              <a:t> S \ {</a:t>
            </a:r>
            <a:r>
              <a:rPr lang="en-US" sz="2000" i="1" dirty="0">
                <a:effectLst/>
                <a:latin typeface="Times New Roman" panose="02020603050405020304" pitchFamily="18" charset="0"/>
                <a:ea typeface="Times New Roman" panose="02020603050405020304" pitchFamily="18" charset="0"/>
              </a:rPr>
              <a:t>last</a:t>
            </a:r>
            <a:r>
              <a:rPr lang="en-US" sz="2000" dirty="0">
                <a:effectLst/>
                <a:latin typeface="Times New Roman" panose="02020603050405020304" pitchFamily="18" charset="0"/>
                <a:ea typeface="Times New Roman" panose="02020603050405020304" pitchFamily="18" charset="0"/>
              </a:rPr>
              <a:t>} and look for the minimum value </a:t>
            </a:r>
            <a:r>
              <a:rPr lang="en-US" sz="2000" i="1" dirty="0">
                <a:effectLst/>
                <a:latin typeface="Times New Roman" panose="02020603050405020304" pitchFamily="18" charset="0"/>
                <a:ea typeface="Times New Roman" panose="02020603050405020304" pitchFamily="18" charset="0"/>
              </a:rPr>
              <a:t>res</a:t>
            </a:r>
            <a:r>
              <a:rPr lang="en-US" sz="2000" dirty="0">
                <a:effectLst/>
                <a:latin typeface="Times New Roman" panose="02020603050405020304" pitchFamily="18" charset="0"/>
                <a:ea typeface="Times New Roman" panose="02020603050405020304" pitchFamily="18" charset="0"/>
              </a:rPr>
              <a:t> among dp(S \ {</a:t>
            </a:r>
            <a:r>
              <a:rPr lang="en-US" sz="2000" i="1" dirty="0">
                <a:effectLst/>
                <a:latin typeface="Times New Roman" panose="02020603050405020304" pitchFamily="18" charset="0"/>
                <a:ea typeface="Times New Roman" panose="02020603050405020304" pitchFamily="18" charset="0"/>
              </a:rPr>
              <a:t>last</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 m[</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a:t>
            </a:r>
            <a:r>
              <a:rPr lang="en-US" sz="2000" i="1" dirty="0">
                <a:effectLst/>
                <a:latin typeface="Times New Roman" panose="02020603050405020304" pitchFamily="18" charset="0"/>
                <a:ea typeface="Times New Roman" panose="02020603050405020304" pitchFamily="18" charset="0"/>
              </a:rPr>
              <a:t>last</a:t>
            </a:r>
            <a:r>
              <a:rPr lang="en-US" sz="2000" dirty="0">
                <a:effectLst/>
                <a:latin typeface="Times New Roman" panose="02020603050405020304" pitchFamily="18" charset="0"/>
                <a:ea typeface="Times New Roman" panose="02020603050405020304" pitchFamily="18" charset="0"/>
              </a:rPr>
              <a:t>]. </a:t>
            </a:r>
          </a:p>
          <a:p>
            <a:pPr algn="just"/>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The variable </a:t>
            </a:r>
            <a:r>
              <a:rPr lang="en-US" sz="2000" i="1" dirty="0">
                <a:effectLst/>
                <a:latin typeface="Times New Roman" panose="02020603050405020304" pitchFamily="18" charset="0"/>
                <a:ea typeface="Times New Roman" panose="02020603050405020304" pitchFamily="18" charset="0"/>
              </a:rPr>
              <a:t>res</a:t>
            </a:r>
            <a:r>
              <a:rPr lang="en-US" sz="2000" dirty="0">
                <a:effectLst/>
                <a:latin typeface="Times New Roman" panose="02020603050405020304" pitchFamily="18" charset="0"/>
                <a:ea typeface="Times New Roman" panose="02020603050405020304" pitchFamily="18" charset="0"/>
              </a:rPr>
              <a:t> points to the cell dp[</a:t>
            </a:r>
            <a:r>
              <a:rPr lang="en-US" sz="2000" i="1" dirty="0">
                <a:effectLst/>
                <a:latin typeface="Times New Roman" panose="02020603050405020304" pitchFamily="18" charset="0"/>
                <a:ea typeface="Times New Roman" panose="02020603050405020304" pitchFamily="18" charset="0"/>
              </a:rPr>
              <a:t>mask</a:t>
            </a:r>
            <a:r>
              <a:rPr lang="en-US" sz="2000" dirty="0">
                <a:effectLst/>
                <a:latin typeface="Times New Roman" panose="02020603050405020304" pitchFamily="18" charset="0"/>
                <a:ea typeface="Times New Roman" panose="02020603050405020304" pitchFamily="18" charset="0"/>
              </a:rPr>
              <a:t>][</a:t>
            </a:r>
            <a:r>
              <a:rPr lang="en-US" sz="2000" i="1" dirty="0">
                <a:effectLst/>
                <a:latin typeface="Times New Roman" panose="02020603050405020304" pitchFamily="18" charset="0"/>
                <a:ea typeface="Times New Roman" panose="02020603050405020304" pitchFamily="18" charset="0"/>
              </a:rPr>
              <a:t>last</a:t>
            </a:r>
            <a:r>
              <a:rPr lang="en-US" sz="2000" dirty="0">
                <a:effectLst/>
                <a:latin typeface="Times New Roman" panose="02020603050405020304" pitchFamily="18" charset="0"/>
                <a:ea typeface="Times New Roman" panose="02020603050405020304" pitchFamily="18" charset="0"/>
              </a:rPr>
              <a:t>], so when </a:t>
            </a:r>
            <a:r>
              <a:rPr lang="en-US" sz="2000" i="1" dirty="0">
                <a:effectLst/>
                <a:latin typeface="Times New Roman" panose="02020603050405020304" pitchFamily="18" charset="0"/>
                <a:ea typeface="Times New Roman" panose="02020603050405020304" pitchFamily="18" charset="0"/>
              </a:rPr>
              <a:t>res</a:t>
            </a:r>
            <a:r>
              <a:rPr lang="en-US" sz="2000" dirty="0">
                <a:effectLst/>
                <a:latin typeface="Times New Roman" panose="02020603050405020304" pitchFamily="18" charset="0"/>
                <a:ea typeface="Times New Roman" panose="02020603050405020304" pitchFamily="18" charset="0"/>
              </a:rPr>
              <a:t> changes, the value of dp[</a:t>
            </a:r>
            <a:r>
              <a:rPr lang="en-US" sz="2000" i="1" dirty="0">
                <a:effectLst/>
                <a:latin typeface="Times New Roman" panose="02020603050405020304" pitchFamily="18" charset="0"/>
                <a:ea typeface="Times New Roman" panose="02020603050405020304" pitchFamily="18" charset="0"/>
              </a:rPr>
              <a:t>mask</a:t>
            </a:r>
            <a:r>
              <a:rPr lang="en-US" sz="2000" dirty="0">
                <a:effectLst/>
                <a:latin typeface="Times New Roman" panose="02020603050405020304" pitchFamily="18" charset="0"/>
                <a:ea typeface="Times New Roman" panose="02020603050405020304" pitchFamily="18" charset="0"/>
              </a:rPr>
              <a:t>][</a:t>
            </a:r>
            <a:r>
              <a:rPr lang="en-US" sz="2000" i="1" dirty="0">
                <a:effectLst/>
                <a:latin typeface="Times New Roman" panose="02020603050405020304" pitchFamily="18" charset="0"/>
                <a:ea typeface="Times New Roman" panose="02020603050405020304" pitchFamily="18" charset="0"/>
              </a:rPr>
              <a:t>last</a:t>
            </a:r>
            <a:r>
              <a:rPr lang="en-US" sz="2000" dirty="0">
                <a:effectLst/>
                <a:latin typeface="Times New Roman" panose="02020603050405020304" pitchFamily="18" charset="0"/>
                <a:ea typeface="Times New Roman" panose="02020603050405020304" pitchFamily="18" charset="0"/>
              </a:rPr>
              <a:t>] also changes.</a:t>
            </a: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solidFill>
                  <a:srgbClr val="0000FF"/>
                </a:solidFill>
                <a:effectLst/>
                <a:latin typeface="Courier New" panose="02070309020205020404" pitchFamily="49" charset="0"/>
                <a:ea typeface="Times New Roman" panose="02020603050405020304" pitchFamily="18" charset="0"/>
              </a:rPr>
              <a:t>int</a:t>
            </a:r>
            <a:r>
              <a:rPr lang="en-US" sz="2000" dirty="0">
                <a:effectLst/>
                <a:latin typeface="Courier New" panose="02070309020205020404" pitchFamily="49" charset="0"/>
                <a:ea typeface="Times New Roman" panose="02020603050405020304" pitchFamily="18" charset="0"/>
              </a:rPr>
              <a:t> solve(</a:t>
            </a:r>
            <a:r>
              <a:rPr lang="en-US" sz="2000" dirty="0">
                <a:solidFill>
                  <a:srgbClr val="0000FF"/>
                </a:solidFill>
                <a:effectLst/>
                <a:latin typeface="Courier New" panose="02070309020205020404" pitchFamily="49" charset="0"/>
                <a:ea typeface="Times New Roman" panose="02020603050405020304" pitchFamily="18" charset="0"/>
              </a:rPr>
              <a:t>int</a:t>
            </a:r>
            <a:r>
              <a:rPr lang="en-US" sz="2000" dirty="0">
                <a:effectLst/>
                <a:latin typeface="Courier New" panose="02070309020205020404" pitchFamily="49" charset="0"/>
                <a:ea typeface="Times New Roman" panose="02020603050405020304" pitchFamily="18" charset="0"/>
              </a:rPr>
              <a:t> mask, </a:t>
            </a:r>
            <a:r>
              <a:rPr lang="en-US" sz="2000" dirty="0">
                <a:solidFill>
                  <a:srgbClr val="0000FF"/>
                </a:solidFill>
                <a:effectLst/>
                <a:latin typeface="Courier New" panose="02070309020205020404" pitchFamily="49" charset="0"/>
                <a:ea typeface="Times New Roman" panose="02020603050405020304" pitchFamily="18" charset="0"/>
              </a:rPr>
              <a:t>int</a:t>
            </a:r>
            <a:r>
              <a:rPr lang="en-US" sz="2000" dirty="0">
                <a:effectLst/>
                <a:latin typeface="Courier New" panose="02070309020205020404" pitchFamily="49" charset="0"/>
                <a:ea typeface="Times New Roman" panose="02020603050405020304" pitchFamily="18" charset="0"/>
              </a:rPr>
              <a:t> last)</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int</a:t>
            </a:r>
            <a:r>
              <a:rPr lang="en-US" sz="2000" dirty="0">
                <a:effectLst/>
                <a:latin typeface="Courier New" panose="02070309020205020404" pitchFamily="49" charset="0"/>
                <a:ea typeface="Times New Roman" panose="02020603050405020304" pitchFamily="18" charset="0"/>
              </a:rPr>
              <a:t> &amp;res = dp[mask][last];</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if</a:t>
            </a:r>
            <a:r>
              <a:rPr lang="en-US" sz="2000" dirty="0">
                <a:effectLst/>
                <a:latin typeface="Courier New" panose="02070309020205020404" pitchFamily="49" charset="0"/>
                <a:ea typeface="Times New Roman" panose="02020603050405020304" pitchFamily="18" charset="0"/>
              </a:rPr>
              <a:t>(res == INF)</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mask ^= (1 &lt;&lt; last);</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for</a:t>
            </a:r>
            <a:r>
              <a:rPr lang="en-US" sz="2000" dirty="0">
                <a:effectLst/>
                <a:latin typeface="Courier New" panose="02070309020205020404" pitchFamily="49" charset="0"/>
                <a:ea typeface="Times New Roman" panose="02020603050405020304" pitchFamily="18" charset="0"/>
              </a:rPr>
              <a:t>(</a:t>
            </a:r>
            <a:r>
              <a:rPr lang="en-US" sz="2000" dirty="0">
                <a:solidFill>
                  <a:srgbClr val="0000FF"/>
                </a:solidFill>
                <a:effectLst/>
                <a:latin typeface="Courier New" panose="02070309020205020404" pitchFamily="49" charset="0"/>
                <a:ea typeface="Times New Roman" panose="02020603050405020304" pitchFamily="18" charset="0"/>
              </a:rPr>
              <a:t>int</a:t>
            </a:r>
            <a:r>
              <a:rPr lang="en-US" sz="2000" dirty="0">
                <a:effectLst/>
                <a:latin typeface="Courier New" panose="02070309020205020404" pitchFamily="49" charset="0"/>
                <a:ea typeface="Times New Roman" panose="02020603050405020304" pitchFamily="18" charset="0"/>
              </a:rPr>
              <a:t> i = 1; i &lt; nuts; ++i)</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if</a:t>
            </a:r>
            <a:r>
              <a:rPr lang="en-US" sz="2000" dirty="0">
                <a:effectLst/>
                <a:latin typeface="Courier New" panose="02070309020205020404" pitchFamily="49" charset="0"/>
                <a:ea typeface="Times New Roman" panose="02020603050405020304" pitchFamily="18" charset="0"/>
              </a:rPr>
              <a:t>(mask &amp; (1 &lt;&lt; i)) res = min(res,solve(mask,i) + m[i][last]);</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return</a:t>
            </a:r>
            <a:r>
              <a:rPr lang="en-US" sz="2000" dirty="0">
                <a:effectLst/>
                <a:latin typeface="Courier New" panose="02070309020205020404" pitchFamily="49" charset="0"/>
                <a:ea typeface="Times New Roman" panose="02020603050405020304" pitchFamily="18" charset="0"/>
              </a:rPr>
              <a:t> res;</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607601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2"/>
              </a:rPr>
              <a:t>2302. Nuts for nuts</a:t>
            </a:r>
            <a:endParaRPr lang="ru-RU" sz="72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93EA720-FE4E-4296-AA0A-A60E212D4F28}"/>
              </a:ext>
            </a:extLst>
          </p:cNvPr>
          <p:cNvSpPr txBox="1"/>
          <p:nvPr/>
        </p:nvSpPr>
        <p:spPr>
          <a:xfrm>
            <a:off x="648929" y="981207"/>
            <a:ext cx="10825316" cy="5324535"/>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Construct the adjacency matrix of the graph </a:t>
            </a:r>
            <a:r>
              <a:rPr lang="en-US" sz="2000" i="1" dirty="0">
                <a:effectLst/>
                <a:latin typeface="Times New Roman" panose="02020603050405020304" pitchFamily="18" charset="0"/>
                <a:ea typeface="Times New Roman" panose="02020603050405020304" pitchFamily="18" charset="0"/>
              </a:rPr>
              <a:t>m</a:t>
            </a:r>
            <a:r>
              <a:rPr lang="en-US" sz="2000" dirty="0">
                <a:effectLst/>
                <a:latin typeface="Times New Roman" panose="02020603050405020304" pitchFamily="18" charset="0"/>
                <a:ea typeface="Times New Roman" panose="02020603050405020304" pitchFamily="18" charset="0"/>
              </a:rPr>
              <a:t>. Calculate the lengths of the edges.</a:t>
            </a: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memset(m,0x3F,</a:t>
            </a:r>
            <a:r>
              <a:rPr lang="en-US" sz="2000" dirty="0">
                <a:solidFill>
                  <a:srgbClr val="0000FF"/>
                </a:solidFill>
                <a:effectLst/>
                <a:latin typeface="Courier New" panose="02070309020205020404" pitchFamily="49" charset="0"/>
                <a:ea typeface="Times New Roman" panose="02020603050405020304" pitchFamily="18" charset="0"/>
              </a:rPr>
              <a:t>sizeof</a:t>
            </a:r>
            <a:r>
              <a:rPr lang="en-US" sz="2000" dirty="0">
                <a:effectLst/>
                <a:latin typeface="Courier New" panose="02070309020205020404" pitchFamily="49" charset="0"/>
                <a:ea typeface="Times New Roman" panose="02020603050405020304" pitchFamily="18" charset="0"/>
              </a:rPr>
              <a:t>(m));</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for</a:t>
            </a:r>
            <a:r>
              <a:rPr lang="en-US" sz="2000" dirty="0">
                <a:effectLst/>
                <a:latin typeface="Courier New" panose="02070309020205020404" pitchFamily="49" charset="0"/>
                <a:ea typeface="Times New Roman" panose="02020603050405020304" pitchFamily="18" charset="0"/>
              </a:rPr>
              <a:t>(i = 0; i &lt; nuts - 1; i++) </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for</a:t>
            </a:r>
            <a:r>
              <a:rPr lang="en-US" sz="2000" dirty="0">
                <a:effectLst/>
                <a:latin typeface="Courier New" panose="02070309020205020404" pitchFamily="49" charset="0"/>
                <a:ea typeface="Times New Roman" panose="02020603050405020304" pitchFamily="18" charset="0"/>
              </a:rPr>
              <a:t>(j = i + 1; j &lt; nuts; j++) </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m[i][j] = m[j][i] = max(abs(x[i] - x[j]), abs(y[i] - y[j]));</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 </a:t>
            </a:r>
          </a:p>
          <a:p>
            <a:pPr algn="just"/>
            <a:r>
              <a:rPr lang="en-US" sz="2000" dirty="0">
                <a:effectLst/>
                <a:latin typeface="Times New Roman" panose="02020603050405020304" pitchFamily="18" charset="0"/>
                <a:ea typeface="Times New Roman" panose="02020603050405020304" pitchFamily="18" charset="0"/>
              </a:rPr>
              <a:t>Initially, the values of dp(S,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are unknown, set them equal to plus infinity. The set {0} corresponds to the mask 1, set dp({0}, 0) = 0 (the minimum path from the zero vertex to it without visiting other vertices is equal to zero). Store the required minimum cycle length in the variable </a:t>
            </a:r>
            <a:r>
              <a:rPr lang="en-US" sz="2000" i="1" dirty="0">
                <a:effectLst/>
                <a:latin typeface="Times New Roman" panose="02020603050405020304" pitchFamily="18" charset="0"/>
                <a:ea typeface="Times New Roman" panose="02020603050405020304" pitchFamily="18" charset="0"/>
              </a:rPr>
              <a:t>total</a:t>
            </a:r>
            <a:r>
              <a:rPr lang="en-US" sz="2000" dirty="0">
                <a:effectLst/>
                <a:latin typeface="Times New Roman" panose="02020603050405020304" pitchFamily="18" charset="0"/>
                <a:ea typeface="Times New Roman" panose="02020603050405020304" pitchFamily="18" charset="0"/>
              </a:rPr>
              <a:t>.</a:t>
            </a: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memset(dp,0x3F,</a:t>
            </a:r>
            <a:r>
              <a:rPr lang="en-US" sz="2000" dirty="0">
                <a:solidFill>
                  <a:srgbClr val="0000FF"/>
                </a:solidFill>
                <a:effectLst/>
                <a:latin typeface="Courier New" panose="02070309020205020404" pitchFamily="49" charset="0"/>
                <a:ea typeface="Times New Roman" panose="02020603050405020304" pitchFamily="18" charset="0"/>
              </a:rPr>
              <a:t>sizeof</a:t>
            </a:r>
            <a:r>
              <a:rPr lang="en-US" sz="2000" dirty="0">
                <a:effectLst/>
                <a:latin typeface="Courier New" panose="02070309020205020404" pitchFamily="49" charset="0"/>
                <a:ea typeface="Times New Roman" panose="02020603050405020304" pitchFamily="18" charset="0"/>
              </a:rPr>
              <a:t>(dp));</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dp[1][0] = 0; total = INF;</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Set dp({0,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 m[0][</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(vertex 0 is Larry location). </a:t>
            </a: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for</a:t>
            </a:r>
            <a:r>
              <a:rPr lang="en-US" sz="2000" dirty="0">
                <a:effectLst/>
                <a:latin typeface="Courier New" panose="02070309020205020404" pitchFamily="49" charset="0"/>
                <a:ea typeface="Times New Roman" panose="02020603050405020304" pitchFamily="18" charset="0"/>
              </a:rPr>
              <a:t>(i = 1; i &lt; nuts; i++) dp[1 | (1 &lt;&lt; i)][i] = m[0][i];</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7863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2"/>
              </a:rPr>
              <a:t>2302. Nuts for nuts</a:t>
            </a:r>
            <a:endParaRPr lang="ru-RU" sz="72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93EA720-FE4E-4296-AA0A-A60E212D4F28}"/>
              </a:ext>
            </a:extLst>
          </p:cNvPr>
          <p:cNvSpPr txBox="1"/>
          <p:nvPr/>
        </p:nvSpPr>
        <p:spPr>
          <a:xfrm>
            <a:off x="648929" y="981207"/>
            <a:ext cx="10825316" cy="3170099"/>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Compute the Hamiltonian cycle of minimum length. </a:t>
            </a:r>
          </a:p>
          <a:p>
            <a:pPr algn="just"/>
            <a:r>
              <a:rPr lang="en-US" sz="2000" dirty="0">
                <a:effectLst/>
                <a:latin typeface="Times New Roman" panose="02020603050405020304" pitchFamily="18" charset="0"/>
                <a:ea typeface="Times New Roman" panose="02020603050405020304" pitchFamily="18" charset="0"/>
              </a:rPr>
              <a:t>The value 2</a:t>
            </a:r>
            <a:r>
              <a:rPr lang="en-US" sz="2000" i="1" baseline="30000" dirty="0">
                <a:effectLst/>
                <a:latin typeface="Times New Roman" panose="02020603050405020304" pitchFamily="18" charset="0"/>
                <a:ea typeface="Times New Roman" panose="02020603050405020304" pitchFamily="18" charset="0"/>
              </a:rPr>
              <a:t>nuts</a:t>
            </a:r>
            <a:r>
              <a:rPr lang="en-US" sz="2000" i="1"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 1 corresponds to the set {0, 1, 2, ..., </a:t>
            </a:r>
            <a:r>
              <a:rPr lang="en-US" sz="2000" i="1" dirty="0">
                <a:effectLst/>
                <a:latin typeface="Times New Roman" panose="02020603050405020304" pitchFamily="18" charset="0"/>
                <a:ea typeface="Times New Roman" panose="02020603050405020304" pitchFamily="18" charset="0"/>
              </a:rPr>
              <a:t>nuts</a:t>
            </a:r>
            <a:r>
              <a:rPr lang="en-US" sz="2000" dirty="0">
                <a:effectLst/>
                <a:latin typeface="Times New Roman" panose="02020603050405020304" pitchFamily="18" charset="0"/>
                <a:ea typeface="Times New Roman" panose="02020603050405020304" pitchFamily="18" charset="0"/>
              </a:rPr>
              <a:t> – 1}. </a:t>
            </a:r>
          </a:p>
          <a:p>
            <a:pPr algn="just"/>
            <a:r>
              <a:rPr lang="en-US" sz="2000" dirty="0">
                <a:effectLst/>
                <a:latin typeface="Times New Roman" panose="02020603050405020304" pitchFamily="18" charset="0"/>
                <a:ea typeface="Times New Roman" panose="02020603050405020304" pitchFamily="18" charset="0"/>
              </a:rPr>
              <a:t>Compute the minimum among all values of dp({0, 1, 2, ..., </a:t>
            </a:r>
            <a:r>
              <a:rPr lang="en-US" sz="2000" i="1" dirty="0">
                <a:effectLst/>
                <a:latin typeface="Times New Roman" panose="02020603050405020304" pitchFamily="18" charset="0"/>
                <a:ea typeface="Times New Roman" panose="02020603050405020304" pitchFamily="18" charset="0"/>
              </a:rPr>
              <a:t>nuts</a:t>
            </a:r>
            <a:r>
              <a:rPr lang="en-US" sz="2000" dirty="0">
                <a:effectLst/>
                <a:latin typeface="Times New Roman" panose="02020603050405020304" pitchFamily="18" charset="0"/>
                <a:ea typeface="Times New Roman" panose="02020603050405020304" pitchFamily="18" charset="0"/>
              </a:rPr>
              <a:t> – 1},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 m[</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][0], 1 </a:t>
            </a:r>
            <a:r>
              <a:rPr lang="en-US" sz="2000" dirty="0">
                <a:effectLst/>
                <a:latin typeface="Symbol" panose="05050102010706020507" pitchFamily="18" charset="2"/>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&lt; </a:t>
            </a:r>
            <a:r>
              <a:rPr lang="en-US" sz="2000" i="1" dirty="0">
                <a:effectLst/>
                <a:latin typeface="Times New Roman" panose="02020603050405020304" pitchFamily="18" charset="0"/>
                <a:ea typeface="Times New Roman" panose="02020603050405020304" pitchFamily="18" charset="0"/>
              </a:rPr>
              <a:t>nuts</a:t>
            </a:r>
            <a:r>
              <a:rPr lang="en-US" sz="2000" dirty="0">
                <a:effectLst/>
                <a:latin typeface="Times New Roman" panose="02020603050405020304" pitchFamily="18" charset="0"/>
                <a:ea typeface="Times New Roman" panose="02020603050405020304" pitchFamily="18" charset="0"/>
              </a:rPr>
              <a:t>.</a:t>
            </a:r>
          </a:p>
          <a:p>
            <a:pPr algn="just"/>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r>
              <a:rPr lang="en-US" sz="2000" dirty="0">
                <a:solidFill>
                  <a:srgbClr val="0000FF"/>
                </a:solidFill>
                <a:effectLst/>
                <a:latin typeface="Courier New" panose="02070309020205020404" pitchFamily="49" charset="0"/>
                <a:ea typeface="Times New Roman" panose="02020603050405020304" pitchFamily="18" charset="0"/>
              </a:rPr>
              <a:t>for</a:t>
            </a:r>
            <a:r>
              <a:rPr lang="en-US" sz="2000" dirty="0">
                <a:effectLst/>
                <a:latin typeface="Courier New" panose="02070309020205020404" pitchFamily="49" charset="0"/>
                <a:ea typeface="Times New Roman" panose="02020603050405020304" pitchFamily="18" charset="0"/>
              </a:rPr>
              <a:t>(i = 1; i &lt; nuts; i++)</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total = min(total, solve((1 &lt;&lt; nuts) - 1,i) + m[i][0]);</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Print the required minimum cycle length.</a:t>
            </a:r>
          </a:p>
          <a:p>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r>
              <a:rPr lang="en-US" sz="2000" dirty="0">
                <a:effectLst/>
                <a:latin typeface="Courier New" panose="02070309020205020404" pitchFamily="49" charset="0"/>
                <a:ea typeface="Times New Roman" panose="02020603050405020304" pitchFamily="18" charset="0"/>
              </a:rPr>
              <a:t>  printf(</a:t>
            </a:r>
            <a:r>
              <a:rPr lang="en-US" sz="2000" dirty="0">
                <a:solidFill>
                  <a:srgbClr val="800000"/>
                </a:solidFill>
                <a:effectLst/>
                <a:latin typeface="Courier New" panose="02070309020205020404" pitchFamily="49" charset="0"/>
                <a:ea typeface="Times New Roman" panose="02020603050405020304" pitchFamily="18" charset="0"/>
              </a:rPr>
              <a:t>"%d\n"</a:t>
            </a:r>
            <a:r>
              <a:rPr lang="en-US" sz="2000" dirty="0">
                <a:effectLst/>
                <a:latin typeface="Courier New" panose="02070309020205020404" pitchFamily="49" charset="0"/>
                <a:ea typeface="Times New Roman" panose="02020603050405020304" pitchFamily="18" charset="0"/>
              </a:rPr>
              <a:t>,total);</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0620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sp>
        <p:nvSpPr>
          <p:cNvPr id="6" name="Подзаголовок 2">
            <a:extLst>
              <a:ext uri="{FF2B5EF4-FFF2-40B4-BE49-F238E27FC236}">
                <a16:creationId xmlns:a16="http://schemas.microsoft.com/office/drawing/2014/main" id="{BE385E63-E8B2-4DB0-B533-6AB0EC66C0C6}"/>
              </a:ext>
            </a:extLst>
          </p:cNvPr>
          <p:cNvSpPr txBox="1">
            <a:spLocks/>
          </p:cNvSpPr>
          <p:nvPr/>
        </p:nvSpPr>
        <p:spPr>
          <a:xfrm>
            <a:off x="870136" y="776749"/>
            <a:ext cx="2053194" cy="80708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b="1" dirty="0">
                <a:latin typeface="Times New Roman CYR" panose="02020603050405020304" pitchFamily="18" charset="0"/>
                <a:ea typeface="Times New Roman" panose="02020603050405020304" pitchFamily="18" charset="0"/>
                <a:cs typeface="Times New Roman" panose="02020603050405020304" pitchFamily="18" charset="0"/>
              </a:rPr>
              <a:t>Sample input</a:t>
            </a:r>
          </a:p>
          <a:p>
            <a:pPr algn="just">
              <a:lnSpc>
                <a:spcPct val="100000"/>
              </a:lnSpc>
              <a:spcBef>
                <a:spcPts val="0"/>
              </a:spcBef>
            </a:pPr>
            <a:r>
              <a:rPr lang="ru-RU" sz="2000" dirty="0">
                <a:effectLst/>
                <a:latin typeface="Courier New" panose="02070309020205020404" pitchFamily="49" charset="0"/>
                <a:ea typeface="Times New Roman" panose="02020603050405020304" pitchFamily="18" charset="0"/>
              </a:rPr>
              <a:t>5 5</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ru-RU" sz="2000" dirty="0">
                <a:effectLst/>
                <a:latin typeface="Courier New" panose="02070309020205020404" pitchFamily="49" charset="0"/>
                <a:ea typeface="Times New Roman" panose="02020603050405020304" pitchFamily="18" charset="0"/>
              </a:rPr>
              <a:t>L....</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ru-RU" sz="2000" dirty="0">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ru-RU" sz="2000" dirty="0">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ru-RU" sz="2000" dirty="0">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ru-RU" sz="2000" dirty="0">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8 10</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L.........</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solidFill>
                  <a:srgbClr val="222222"/>
                </a:solidFill>
                <a:effectLst/>
                <a:latin typeface="Courier New" panose="02070309020205020404" pitchFamily="49"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dirty="0">
                <a:solidFill>
                  <a:srgbClr val="222222"/>
                </a:solidFill>
                <a:effectLst/>
                <a:latin typeface="Courier New" panose="02070309020205020404" pitchFamily="49" charset="0"/>
                <a:ea typeface="Times New Roman" panose="02020603050405020304" pitchFamily="18" charset="0"/>
              </a:rPr>
              <a:t>....#.....</a:t>
            </a:r>
            <a:endParaRPr lang="ru-RU" sz="2800" dirty="0">
              <a:effectLst/>
              <a:latin typeface="Courier New" panose="02070309020205020404" pitchFamily="49" charset="0"/>
              <a:ea typeface="Times New Roman" panose="02020603050405020304" pitchFamily="18" charset="0"/>
              <a:cs typeface="Courier New" panose="02070309020205020404" pitchFamily="49" charset="0"/>
            </a:endParaRPr>
          </a:p>
        </p:txBody>
      </p:sp>
      <p:sp>
        <p:nvSpPr>
          <p:cNvPr id="7" name="Подзаголовок 2">
            <a:extLst>
              <a:ext uri="{FF2B5EF4-FFF2-40B4-BE49-F238E27FC236}">
                <a16:creationId xmlns:a16="http://schemas.microsoft.com/office/drawing/2014/main" id="{BDE1BDF3-0F22-4454-AF94-5B377E3F506F}"/>
              </a:ext>
            </a:extLst>
          </p:cNvPr>
          <p:cNvSpPr txBox="1">
            <a:spLocks/>
          </p:cNvSpPr>
          <p:nvPr/>
        </p:nvSpPr>
        <p:spPr>
          <a:xfrm>
            <a:off x="2750269" y="776749"/>
            <a:ext cx="2053194" cy="8691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b="1" dirty="0">
                <a:latin typeface="Times New Roman CYR" panose="02020603050405020304" pitchFamily="18" charset="0"/>
                <a:ea typeface="Times New Roman" panose="02020603050405020304" pitchFamily="18" charset="0"/>
                <a:cs typeface="Times New Roman" panose="02020603050405020304" pitchFamily="18" charset="0"/>
              </a:rPr>
              <a:t>Sample output</a:t>
            </a:r>
          </a:p>
          <a:p>
            <a:pPr algn="just">
              <a:lnSpc>
                <a:spcPct val="100000"/>
              </a:lnSpc>
              <a:spcBef>
                <a:spcPts val="0"/>
              </a:spcBef>
            </a:pPr>
            <a:r>
              <a:rPr lang="en-US" sz="2000" dirty="0">
                <a:effectLst/>
                <a:latin typeface="Courier New" panose="02070309020205020404" pitchFamily="49" charset="0"/>
                <a:ea typeface="Times New Roman" panose="02020603050405020304" pitchFamily="18" charset="0"/>
              </a:rPr>
              <a:t>8</a:t>
            </a:r>
          </a:p>
          <a:p>
            <a:pPr algn="just">
              <a:lnSpc>
                <a:spcPct val="100000"/>
              </a:lnSpc>
              <a:spcBef>
                <a:spcPts val="0"/>
              </a:spcBef>
            </a:pPr>
            <a:r>
              <a:rPr lang="en-US" sz="2000" dirty="0">
                <a:effectLst/>
                <a:latin typeface="Courier New" panose="02070309020205020404" pitchFamily="49" charset="0"/>
                <a:ea typeface="Times New Roman" panose="02020603050405020304" pitchFamily="18" charset="0"/>
              </a:rPr>
              <a:t>23</a:t>
            </a:r>
            <a:endParaRPr lang="ru-RU"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D32BEDF-370D-43A4-A480-5C8F96B3ADF2}"/>
              </a:ext>
            </a:extLst>
          </p:cNvPr>
          <p:cNvSpPr txBox="1"/>
          <p:nvPr/>
        </p:nvSpPr>
        <p:spPr>
          <a:xfrm>
            <a:off x="4803463" y="776749"/>
            <a:ext cx="7044408" cy="2246769"/>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In the first test, it is enough to go down the island (4 steps), collecting all the nuts along the way, and go up to the starting place (4 more steps).</a:t>
            </a:r>
          </a:p>
          <a:p>
            <a:pPr algn="just"/>
            <a:r>
              <a:rPr lang="en-US" sz="2000" dirty="0">
                <a:effectLst/>
                <a:latin typeface="Times New Roman" panose="02020603050405020304" pitchFamily="18" charset="0"/>
                <a:ea typeface="Times New Roman" panose="02020603050405020304" pitchFamily="18" charset="0"/>
              </a:rPr>
              <a:t> </a:t>
            </a:r>
          </a:p>
          <a:p>
            <a:pPr algn="just"/>
            <a:r>
              <a:rPr lang="en-US" sz="2000" dirty="0">
                <a:effectLst/>
                <a:latin typeface="Times New Roman" panose="02020603050405020304" pitchFamily="18" charset="0"/>
                <a:ea typeface="Times New Roman" panose="02020603050405020304" pitchFamily="18" charset="0"/>
              </a:rPr>
              <a:t>Consider the second test. Five nuts and Larry’s starting position form a graph of 6 vertices. The figure shows a Hamiltonian path of length 23.</a:t>
            </a:r>
          </a:p>
        </p:txBody>
      </p:sp>
      <p:graphicFrame>
        <p:nvGraphicFramePr>
          <p:cNvPr id="9" name="Объект 8">
            <a:extLst>
              <a:ext uri="{FF2B5EF4-FFF2-40B4-BE49-F238E27FC236}">
                <a16:creationId xmlns:a16="http://schemas.microsoft.com/office/drawing/2014/main" id="{AFD43651-9E6B-4416-89CB-62EC4E63A21E}"/>
              </a:ext>
            </a:extLst>
          </p:cNvPr>
          <p:cNvGraphicFramePr>
            <a:graphicFrameLocks noChangeAspect="1"/>
          </p:cNvGraphicFramePr>
          <p:nvPr>
            <p:extLst>
              <p:ext uri="{D42A27DB-BD31-4B8C-83A1-F6EECF244321}">
                <p14:modId xmlns:p14="http://schemas.microsoft.com/office/powerpoint/2010/main" val="2590266498"/>
              </p:ext>
            </p:extLst>
          </p:nvPr>
        </p:nvGraphicFramePr>
        <p:xfrm>
          <a:off x="5309418" y="3100481"/>
          <a:ext cx="4807975" cy="3527346"/>
        </p:xfrm>
        <a:graphic>
          <a:graphicData uri="http://schemas.openxmlformats.org/presentationml/2006/ole">
            <mc:AlternateContent xmlns:mc="http://schemas.openxmlformats.org/markup-compatibility/2006">
              <mc:Choice xmlns:v="urn:schemas-microsoft-com:vml" Requires="v">
                <p:oleObj spid="_x0000_s9220" name="Visio" r:id="rId4" imgW="4078894" imgH="2995192" progId="Visio.Drawing.11">
                  <p:embed/>
                </p:oleObj>
              </mc:Choice>
              <mc:Fallback>
                <p:oleObj name="Visio" r:id="rId4" imgW="4078894" imgH="2995192"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09418" y="3100481"/>
                        <a:ext cx="4807975" cy="3527346"/>
                      </a:xfrm>
                      <a:prstGeom prst="rect">
                        <a:avLst/>
                      </a:prstGeom>
                      <a:noFill/>
                    </p:spPr>
                  </p:pic>
                </p:oleObj>
              </mc:Fallback>
            </mc:AlternateContent>
          </a:graphicData>
        </a:graphic>
      </p:graphicFrame>
    </p:spTree>
    <p:extLst>
      <p:ext uri="{BB962C8B-B14F-4D97-AF65-F5344CB8AC3E}">
        <p14:creationId xmlns:p14="http://schemas.microsoft.com/office/powerpoint/2010/main" val="2238629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2"/>
              </a:rPr>
              <a:t>2302. Nuts for nuts</a:t>
            </a:r>
            <a:endParaRPr lang="ru-RU" sz="72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D3DA62D-0B7A-4D5A-8D10-2F9F2EC74168}"/>
              </a:ext>
            </a:extLst>
          </p:cNvPr>
          <p:cNvSpPr txBox="1"/>
          <p:nvPr/>
        </p:nvSpPr>
        <p:spPr>
          <a:xfrm>
            <a:off x="599767" y="811948"/>
            <a:ext cx="11012129" cy="4708981"/>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This is a classical </a:t>
            </a:r>
            <a:r>
              <a:rPr lang="en-US" sz="2000" b="1" dirty="0">
                <a:effectLst/>
                <a:latin typeface="Times New Roman" panose="02020603050405020304" pitchFamily="18" charset="0"/>
                <a:ea typeface="Times New Roman" panose="02020603050405020304" pitchFamily="18" charset="0"/>
              </a:rPr>
              <a:t>traveling salesman problem</a:t>
            </a:r>
            <a:r>
              <a:rPr lang="en-US" sz="2000" dirty="0">
                <a:effectLst/>
                <a:latin typeface="Times New Roman" panose="02020603050405020304" pitchFamily="18" charset="0"/>
                <a:ea typeface="Times New Roman" panose="02020603050405020304" pitchFamily="18" charset="0"/>
              </a:rPr>
              <a:t>. You should find a cycle of minimum length passing through all the vertices of the graph. It is the same as finding a Hamiltonian cycle of minimum length. The problem is NP complete and requires exponential time to solve it with respect to the number of vertices in the graph.</a:t>
            </a:r>
          </a:p>
          <a:p>
            <a:pPr algn="just"/>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Let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be the number of vertices in the graph. For each nut and Larry’s initial location, assign a vertex of the graph. It follows from the problem statement that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a:t>
            </a:r>
            <a:r>
              <a:rPr lang="en-US" sz="2000" dirty="0">
                <a:effectLst/>
                <a:latin typeface="Symbol" panose="05050102010706020507" pitchFamily="18" charset="2"/>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16. All the vertices of the graph will be connected in pairs (the Euclidean traveling salesman problem is being solved). The length of the edge connecting the vertices with coordinates (</a:t>
            </a:r>
            <a:r>
              <a:rPr lang="en-US" sz="2000" i="1" dirty="0">
                <a:effectLst/>
                <a:latin typeface="Times New Roman" panose="02020603050405020304" pitchFamily="18" charset="0"/>
                <a:ea typeface="Times New Roman" panose="02020603050405020304" pitchFamily="18" charset="0"/>
              </a:rPr>
              <a:t>a</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b</a:t>
            </a:r>
            <a:r>
              <a:rPr lang="en-US" sz="2000" dirty="0">
                <a:effectLst/>
                <a:latin typeface="Times New Roman" panose="02020603050405020304" pitchFamily="18" charset="0"/>
                <a:ea typeface="Times New Roman" panose="02020603050405020304" pitchFamily="18" charset="0"/>
              </a:rPr>
              <a:t>) and (</a:t>
            </a:r>
            <a:r>
              <a:rPr lang="en-US" sz="2000" i="1" dirty="0">
                <a:effectLst/>
                <a:latin typeface="Times New Roman" panose="02020603050405020304" pitchFamily="18" charset="0"/>
                <a:ea typeface="Times New Roman" panose="02020603050405020304" pitchFamily="18" charset="0"/>
              </a:rPr>
              <a:t>c</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d</a:t>
            </a:r>
            <a:r>
              <a:rPr lang="en-US" sz="2000" dirty="0">
                <a:effectLst/>
                <a:latin typeface="Times New Roman" panose="02020603050405020304" pitchFamily="18" charset="0"/>
                <a:ea typeface="Times New Roman" panose="02020603050405020304" pitchFamily="18" charset="0"/>
              </a:rPr>
              <a:t>) is max( |</a:t>
            </a:r>
            <a:r>
              <a:rPr lang="en-US" sz="2000" i="1" dirty="0">
                <a:effectLst/>
                <a:latin typeface="Times New Roman" panose="02020603050405020304" pitchFamily="18" charset="0"/>
                <a:ea typeface="Times New Roman" panose="02020603050405020304" pitchFamily="18" charset="0"/>
              </a:rPr>
              <a:t>a</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c</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b</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d</a:t>
            </a:r>
            <a:r>
              <a:rPr lang="en-US" sz="2000" dirty="0">
                <a:effectLst/>
                <a:latin typeface="Times New Roman" panose="02020603050405020304" pitchFamily="18" charset="0"/>
                <a:ea typeface="Times New Roman" panose="02020603050405020304" pitchFamily="18" charset="0"/>
              </a:rPr>
              <a:t>| ). Store the adjacency matrix of the graph in a two-dimensional array </a:t>
            </a:r>
            <a:r>
              <a:rPr lang="en-US" sz="2000" i="1" dirty="0">
                <a:effectLst/>
                <a:latin typeface="Times New Roman" panose="02020603050405020304" pitchFamily="18" charset="0"/>
                <a:ea typeface="Times New Roman" panose="02020603050405020304" pitchFamily="18" charset="0"/>
              </a:rPr>
              <a:t>m</a:t>
            </a:r>
            <a:r>
              <a:rPr lang="en-US" sz="2000" dirty="0">
                <a:effectLst/>
                <a:latin typeface="Times New Roman" panose="02020603050405020304" pitchFamily="18" charset="0"/>
                <a:ea typeface="Times New Roman" panose="02020603050405020304" pitchFamily="18" charset="0"/>
              </a:rPr>
              <a:t>.</a:t>
            </a:r>
          </a:p>
          <a:p>
            <a:pPr algn="just"/>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It is possible to generate all possible permutations of numbers from 1 to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using the function </a:t>
            </a:r>
            <a:r>
              <a:rPr lang="en-US" sz="2000" b="1" i="1" dirty="0">
                <a:effectLst/>
                <a:latin typeface="Times New Roman" panose="02020603050405020304" pitchFamily="18" charset="0"/>
                <a:ea typeface="Times New Roman" panose="02020603050405020304" pitchFamily="18" charset="0"/>
              </a:rPr>
              <a:t>next_permutation</a:t>
            </a:r>
            <a:r>
              <a:rPr lang="en-US" sz="2000" dirty="0">
                <a:effectLst/>
                <a:latin typeface="Times New Roman" panose="02020603050405020304" pitchFamily="18" charset="0"/>
                <a:ea typeface="Times New Roman" panose="02020603050405020304" pitchFamily="18" charset="0"/>
              </a:rPr>
              <a:t>, each permutation will correspond to a Hamiltonian cycle.  We are looking for the minimum value among all the lengths of such cycles. The above algorithm requires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time, which is too much for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 16 (you should try 16! = 20922789888000 options).</a:t>
            </a:r>
          </a:p>
        </p:txBody>
      </p:sp>
    </p:spTree>
    <p:extLst>
      <p:ext uri="{BB962C8B-B14F-4D97-AF65-F5344CB8AC3E}">
        <p14:creationId xmlns:p14="http://schemas.microsoft.com/office/powerpoint/2010/main" val="123145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D3DA62D-0B7A-4D5A-8D10-2F9F2EC74168}"/>
              </a:ext>
            </a:extLst>
          </p:cNvPr>
          <p:cNvSpPr txBox="1"/>
          <p:nvPr/>
        </p:nvSpPr>
        <p:spPr>
          <a:xfrm>
            <a:off x="599767" y="811948"/>
            <a:ext cx="11012129" cy="1938992"/>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Using the dynamic programming method, it is possible to solve the problem with O(2</a:t>
            </a:r>
            <a:r>
              <a:rPr lang="en-US" sz="2000" i="1" baseline="30000"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memory and O(</a:t>
            </a:r>
            <a:r>
              <a:rPr lang="en-US" sz="2000" i="1" dirty="0">
                <a:effectLst/>
                <a:latin typeface="Times New Roman" panose="02020603050405020304" pitchFamily="18" charset="0"/>
                <a:ea typeface="Times New Roman" panose="02020603050405020304" pitchFamily="18" charset="0"/>
              </a:rPr>
              <a:t>n</a:t>
            </a:r>
            <a:r>
              <a:rPr lang="en-US" sz="2000" baseline="30000" dirty="0">
                <a:effectLst/>
                <a:latin typeface="Times New Roman" panose="02020603050405020304" pitchFamily="18" charset="0"/>
                <a:ea typeface="Times New Roman" panose="02020603050405020304" pitchFamily="18" charset="0"/>
              </a:rPr>
              <a:t>2</a:t>
            </a:r>
            <a:r>
              <a:rPr lang="en-US" sz="2000" dirty="0">
                <a:effectLst/>
                <a:latin typeface="Times New Roman" panose="02020603050405020304" pitchFamily="18" charset="0"/>
                <a:ea typeface="Times New Roman" panose="02020603050405020304" pitchFamily="18" charset="0"/>
              </a:rPr>
              <a:t> * 2</a:t>
            </a:r>
            <a:r>
              <a:rPr lang="en-US" sz="2000" i="1" baseline="30000"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time. For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 16, there are 16777216 options should be iterated, which is real in time.</a:t>
            </a:r>
          </a:p>
          <a:p>
            <a:pPr algn="just"/>
            <a:endParaRPr lang="en-US"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For a non-empty subset S </a:t>
            </a:r>
            <a:r>
              <a:rPr lang="en-US" sz="2000" dirty="0">
                <a:effectLst/>
                <a:latin typeface="Symbol" panose="05050102010706020507" pitchFamily="18" charset="2"/>
                <a:ea typeface="Times New Roman" panose="02020603050405020304" pitchFamily="18" charset="0"/>
                <a:cs typeface="Times New Roman" panose="02020603050405020304" pitchFamily="18" charset="0"/>
              </a:rPr>
              <a:t>Í</a:t>
            </a:r>
            <a:r>
              <a:rPr lang="en-US" sz="2000" dirty="0">
                <a:effectLst/>
                <a:latin typeface="Times New Roman" panose="02020603050405020304" pitchFamily="18" charset="0"/>
                <a:ea typeface="Times New Roman" panose="02020603050405020304" pitchFamily="18" charset="0"/>
              </a:rPr>
              <a:t> {1, 2, ...,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and each vertex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dirty="0">
                <a:effectLst/>
                <a:latin typeface="Symbol" panose="05050102010706020507" pitchFamily="18" charset="2"/>
                <a:ea typeface="Times New Roman" panose="02020603050405020304" pitchFamily="18" charset="0"/>
                <a:cs typeface="Times New Roman" panose="02020603050405020304" pitchFamily="18" charset="0"/>
              </a:rPr>
              <a:t>Î</a:t>
            </a:r>
            <a:r>
              <a:rPr lang="en-US" sz="2000" dirty="0">
                <a:effectLst/>
                <a:latin typeface="Times New Roman" panose="02020603050405020304" pitchFamily="18" charset="0"/>
                <a:ea typeface="Times New Roman" panose="02020603050405020304" pitchFamily="18" charset="0"/>
              </a:rPr>
              <a:t> S, define dp(S,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as the length of the shortest path starting at the first (initial) vertex and passing through all vertices from the set S \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in arbitrary order and ending at the vertex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Then the equalities hold:</a:t>
            </a:r>
            <a:endParaRPr lang="en-US" sz="2400" dirty="0">
              <a:effectLst/>
              <a:latin typeface="Times New Roman" panose="02020603050405020304" pitchFamily="18" charset="0"/>
              <a:ea typeface="Times New Roman" panose="02020603050405020304" pitchFamily="18" charset="0"/>
            </a:endParaRPr>
          </a:p>
        </p:txBody>
      </p:sp>
      <p:pic>
        <p:nvPicPr>
          <p:cNvPr id="7" name="Рисунок 6">
            <a:extLst>
              <a:ext uri="{FF2B5EF4-FFF2-40B4-BE49-F238E27FC236}">
                <a16:creationId xmlns:a16="http://schemas.microsoft.com/office/drawing/2014/main" id="{867B4316-CE61-4A3B-A1E0-53099EA52B54}"/>
              </a:ext>
            </a:extLst>
          </p:cNvPr>
          <p:cNvPicPr>
            <a:picLocks noChangeAspect="1"/>
          </p:cNvPicPr>
          <p:nvPr/>
        </p:nvPicPr>
        <p:blipFill>
          <a:blip r:embed="rId4"/>
          <a:stretch>
            <a:fillRect/>
          </a:stretch>
        </p:blipFill>
        <p:spPr>
          <a:xfrm>
            <a:off x="3529012" y="2990850"/>
            <a:ext cx="5133975" cy="876300"/>
          </a:xfrm>
          <a:prstGeom prst="rect">
            <a:avLst/>
          </a:prstGeom>
        </p:spPr>
      </p:pic>
      <p:graphicFrame>
        <p:nvGraphicFramePr>
          <p:cNvPr id="9" name="Объект 8">
            <a:extLst>
              <a:ext uri="{FF2B5EF4-FFF2-40B4-BE49-F238E27FC236}">
                <a16:creationId xmlns:a16="http://schemas.microsoft.com/office/drawing/2014/main" id="{F4D2554D-0E2C-474E-BDC0-AB432BCB2694}"/>
              </a:ext>
            </a:extLst>
          </p:cNvPr>
          <p:cNvGraphicFramePr>
            <a:graphicFrameLocks noChangeAspect="1"/>
          </p:cNvGraphicFramePr>
          <p:nvPr>
            <p:extLst>
              <p:ext uri="{D42A27DB-BD31-4B8C-83A1-F6EECF244321}">
                <p14:modId xmlns:p14="http://schemas.microsoft.com/office/powerpoint/2010/main" val="1183153253"/>
              </p:ext>
            </p:extLst>
          </p:nvPr>
        </p:nvGraphicFramePr>
        <p:xfrm>
          <a:off x="599767" y="4107060"/>
          <a:ext cx="4660490" cy="2346316"/>
        </p:xfrm>
        <a:graphic>
          <a:graphicData uri="http://schemas.openxmlformats.org/presentationml/2006/ole">
            <mc:AlternateContent xmlns:mc="http://schemas.openxmlformats.org/markup-compatibility/2006">
              <mc:Choice xmlns:v="urn:schemas-microsoft-com:vml" Requires="v">
                <p:oleObj spid="_x0000_s10246" name="Visio" r:id="rId5" imgW="3668842" imgH="1852556" progId="Visio.Drawing.11">
                  <p:embed/>
                </p:oleObj>
              </mc:Choice>
              <mc:Fallback>
                <p:oleObj name="Visio" r:id="rId5" imgW="3668842" imgH="1852556" progId="Visio.Drawing.11">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9767" y="4107060"/>
                        <a:ext cx="4660490" cy="2346316"/>
                      </a:xfrm>
                      <a:prstGeom prst="rect">
                        <a:avLst/>
                      </a:prstGeom>
                      <a:noFill/>
                    </p:spPr>
                  </p:pic>
                </p:oleObj>
              </mc:Fallback>
            </mc:AlternateContent>
          </a:graphicData>
        </a:graphic>
      </p:graphicFrame>
      <p:sp>
        <p:nvSpPr>
          <p:cNvPr id="12" name="TextBox 11">
            <a:extLst>
              <a:ext uri="{FF2B5EF4-FFF2-40B4-BE49-F238E27FC236}">
                <a16:creationId xmlns:a16="http://schemas.microsoft.com/office/drawing/2014/main" id="{27F6956B-AE16-470D-B85B-3B0C8B7168F8}"/>
              </a:ext>
            </a:extLst>
          </p:cNvPr>
          <p:cNvSpPr txBox="1"/>
          <p:nvPr/>
        </p:nvSpPr>
        <p:spPr>
          <a:xfrm>
            <a:off x="5397910" y="4180010"/>
            <a:ext cx="6194324" cy="1015663"/>
          </a:xfrm>
          <a:prstGeom prst="rect">
            <a:avLst/>
          </a:prstGeom>
          <a:noFill/>
        </p:spPr>
        <p:txBody>
          <a:bodyPr wrap="square">
            <a:spAutoFit/>
          </a:bodyPr>
          <a:lstStyle/>
          <a:p>
            <a:pPr algn="just"/>
            <a:r>
              <a:rPr lang="en-US" sz="2000" b="1" dirty="0">
                <a:solidFill>
                  <a:srgbClr val="7030A0"/>
                </a:solidFill>
                <a:effectLst/>
                <a:latin typeface="Times New Roman" panose="02020603050405020304" pitchFamily="18" charset="0"/>
                <a:ea typeface="Times New Roman" panose="02020603050405020304" pitchFamily="18" charset="0"/>
              </a:rPr>
              <a:t>The dp(S, </a:t>
            </a:r>
            <a:r>
              <a:rPr lang="en-US" sz="2000" b="1" i="1"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values are recomputed dynamically, memoizing them in array </a:t>
            </a:r>
            <a:r>
              <a:rPr lang="en-US" sz="2000" b="1" i="1" dirty="0">
                <a:solidFill>
                  <a:srgbClr val="7030A0"/>
                </a:solidFill>
                <a:effectLst/>
                <a:latin typeface="Times New Roman" panose="02020603050405020304" pitchFamily="18" charset="0"/>
                <a:ea typeface="Times New Roman" panose="02020603050405020304" pitchFamily="18" charset="0"/>
              </a:rPr>
              <a:t>dp</a:t>
            </a:r>
            <a:r>
              <a:rPr lang="en-US" sz="2000" b="1" dirty="0">
                <a:solidFill>
                  <a:srgbClr val="7030A0"/>
                </a:solidFill>
                <a:effectLst/>
                <a:latin typeface="Times New Roman" panose="02020603050405020304" pitchFamily="18" charset="0"/>
                <a:ea typeface="Times New Roman" panose="02020603050405020304" pitchFamily="18" charset="0"/>
              </a:rPr>
              <a:t>. The Hamiltonian cycle of minimum length is</a:t>
            </a:r>
            <a:endParaRPr lang="en-US" b="1" dirty="0">
              <a:solidFill>
                <a:srgbClr val="7030A0"/>
              </a:solidFill>
              <a:effectLst/>
              <a:latin typeface="Times New Roman" panose="02020603050405020304" pitchFamily="18" charset="0"/>
              <a:ea typeface="Times New Roman" panose="02020603050405020304" pitchFamily="18" charset="0"/>
            </a:endParaRPr>
          </a:p>
        </p:txBody>
      </p:sp>
      <p:pic>
        <p:nvPicPr>
          <p:cNvPr id="14" name="Рисунок 13">
            <a:extLst>
              <a:ext uri="{FF2B5EF4-FFF2-40B4-BE49-F238E27FC236}">
                <a16:creationId xmlns:a16="http://schemas.microsoft.com/office/drawing/2014/main" id="{8047C462-99D5-4294-921F-4E89F91EC6CD}"/>
              </a:ext>
            </a:extLst>
          </p:cNvPr>
          <p:cNvPicPr>
            <a:picLocks noChangeAspect="1"/>
          </p:cNvPicPr>
          <p:nvPr/>
        </p:nvPicPr>
        <p:blipFill>
          <a:blip r:embed="rId7"/>
          <a:stretch>
            <a:fillRect/>
          </a:stretch>
        </p:blipFill>
        <p:spPr>
          <a:xfrm>
            <a:off x="6358860" y="5394529"/>
            <a:ext cx="4410075" cy="552450"/>
          </a:xfrm>
          <a:prstGeom prst="rect">
            <a:avLst/>
          </a:prstGeom>
        </p:spPr>
      </p:pic>
    </p:spTree>
    <p:extLst>
      <p:ext uri="{BB962C8B-B14F-4D97-AF65-F5344CB8AC3E}">
        <p14:creationId xmlns:p14="http://schemas.microsoft.com/office/powerpoint/2010/main" val="373246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D3DA62D-0B7A-4D5A-8D10-2F9F2EC74168}"/>
              </a:ext>
            </a:extLst>
          </p:cNvPr>
          <p:cNvSpPr txBox="1"/>
          <p:nvPr/>
        </p:nvSpPr>
        <p:spPr>
          <a:xfrm>
            <a:off x="540775" y="811948"/>
            <a:ext cx="5633884" cy="1341317"/>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Consider the computation process in detail. Each vertex contains the (</a:t>
            </a:r>
            <a:r>
              <a:rPr lang="en-US" sz="2000" i="1" dirty="0">
                <a:effectLst/>
                <a:latin typeface="Times New Roman" panose="02020603050405020304" pitchFamily="18" charset="0"/>
                <a:ea typeface="Times New Roman" panose="02020603050405020304" pitchFamily="18" charset="0"/>
              </a:rPr>
              <a:t>x</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dirty="0">
                <a:effectLst/>
                <a:latin typeface="Times New Roman" panose="02020603050405020304" pitchFamily="18" charset="0"/>
                <a:ea typeface="Times New Roman" panose="02020603050405020304" pitchFamily="18" charset="0"/>
              </a:rPr>
              <a:t>) coordinate of the nut to which it corresponds. Near each vertex its number is indicated.</a:t>
            </a:r>
          </a:p>
        </p:txBody>
      </p:sp>
      <p:graphicFrame>
        <p:nvGraphicFramePr>
          <p:cNvPr id="3" name="Объект 2">
            <a:extLst>
              <a:ext uri="{FF2B5EF4-FFF2-40B4-BE49-F238E27FC236}">
                <a16:creationId xmlns:a16="http://schemas.microsoft.com/office/drawing/2014/main" id="{96CC325D-CD11-4825-8DFA-B4F1D678BEA5}"/>
              </a:ext>
            </a:extLst>
          </p:cNvPr>
          <p:cNvGraphicFramePr>
            <a:graphicFrameLocks noChangeAspect="1"/>
          </p:cNvGraphicFramePr>
          <p:nvPr>
            <p:extLst>
              <p:ext uri="{D42A27DB-BD31-4B8C-83A1-F6EECF244321}">
                <p14:modId xmlns:p14="http://schemas.microsoft.com/office/powerpoint/2010/main" val="2806828135"/>
              </p:ext>
            </p:extLst>
          </p:nvPr>
        </p:nvGraphicFramePr>
        <p:xfrm>
          <a:off x="1160206" y="2380993"/>
          <a:ext cx="3795252" cy="3386532"/>
        </p:xfrm>
        <a:graphic>
          <a:graphicData uri="http://schemas.openxmlformats.org/presentationml/2006/ole">
            <mc:AlternateContent xmlns:mc="http://schemas.openxmlformats.org/markup-compatibility/2006">
              <mc:Choice xmlns:v="urn:schemas-microsoft-com:vml" Requires="v">
                <p:oleObj spid="_x0000_s12293" name="Visio" r:id="rId4" imgW="2476977" imgH="2206977" progId="Visio.Drawing.11">
                  <p:embed/>
                </p:oleObj>
              </mc:Choice>
              <mc:Fallback>
                <p:oleObj name="Visio" r:id="rId4" imgW="2476977" imgH="2206977"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0206" y="2380993"/>
                        <a:ext cx="3795252" cy="3386532"/>
                      </a:xfrm>
                      <a:prstGeom prst="rect">
                        <a:avLst/>
                      </a:prstGeom>
                      <a:noFill/>
                    </p:spPr>
                  </p:pic>
                </p:oleObj>
              </mc:Fallback>
            </mc:AlternateContent>
          </a:graphicData>
        </a:graphic>
      </p:graphicFrame>
      <p:sp>
        <p:nvSpPr>
          <p:cNvPr id="11" name="TextBox 10">
            <a:extLst>
              <a:ext uri="{FF2B5EF4-FFF2-40B4-BE49-F238E27FC236}">
                <a16:creationId xmlns:a16="http://schemas.microsoft.com/office/drawing/2014/main" id="{470994E5-61D1-432A-B567-8C368AD1D625}"/>
              </a:ext>
            </a:extLst>
          </p:cNvPr>
          <p:cNvSpPr txBox="1"/>
          <p:nvPr/>
        </p:nvSpPr>
        <p:spPr>
          <a:xfrm>
            <a:off x="7462684" y="920104"/>
            <a:ext cx="3559277" cy="707886"/>
          </a:xfrm>
          <a:prstGeom prst="rect">
            <a:avLst/>
          </a:prstGeom>
          <a:noFill/>
        </p:spPr>
        <p:txBody>
          <a:bodyPr wrap="square">
            <a:spAutoFit/>
          </a:bodyPr>
          <a:lstStyle/>
          <a:p>
            <a:pPr algn="ctr"/>
            <a:r>
              <a:rPr lang="en-US" sz="2000" dirty="0">
                <a:effectLst/>
                <a:latin typeface="Times New Roman" panose="02020603050405020304" pitchFamily="18" charset="0"/>
                <a:ea typeface="Times New Roman" panose="02020603050405020304" pitchFamily="18" charset="0"/>
              </a:rPr>
              <a:t>Initialize dp({0,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 m[0][</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a:t>
            </a:r>
          </a:p>
          <a:p>
            <a:pPr algn="ctr"/>
            <a:r>
              <a:rPr lang="en-US" sz="2000" dirty="0">
                <a:effectLst/>
                <a:latin typeface="Times New Roman" panose="02020603050405020304" pitchFamily="18" charset="0"/>
                <a:ea typeface="Times New Roman" panose="02020603050405020304" pitchFamily="18" charset="0"/>
              </a:rPr>
              <a:t>(vertex 0 is Lari’s location):</a:t>
            </a:r>
            <a:endParaRPr lang="en-US" dirty="0">
              <a:effectLst/>
              <a:latin typeface="Times New Roman" panose="02020603050405020304" pitchFamily="18" charset="0"/>
              <a:ea typeface="Times New Roman" panose="02020603050405020304" pitchFamily="18" charset="0"/>
            </a:endParaRPr>
          </a:p>
        </p:txBody>
      </p:sp>
      <p:graphicFrame>
        <p:nvGraphicFramePr>
          <p:cNvPr id="8" name="Объект 7">
            <a:extLst>
              <a:ext uri="{FF2B5EF4-FFF2-40B4-BE49-F238E27FC236}">
                <a16:creationId xmlns:a16="http://schemas.microsoft.com/office/drawing/2014/main" id="{31E53E57-E463-412E-9111-95893334E1F8}"/>
              </a:ext>
            </a:extLst>
          </p:cNvPr>
          <p:cNvGraphicFramePr>
            <a:graphicFrameLocks noChangeAspect="1"/>
          </p:cNvGraphicFramePr>
          <p:nvPr>
            <p:extLst>
              <p:ext uri="{D42A27DB-BD31-4B8C-83A1-F6EECF244321}">
                <p14:modId xmlns:p14="http://schemas.microsoft.com/office/powerpoint/2010/main" val="4212348957"/>
              </p:ext>
            </p:extLst>
          </p:nvPr>
        </p:nvGraphicFramePr>
        <p:xfrm>
          <a:off x="6174659" y="1848308"/>
          <a:ext cx="5574861" cy="3266080"/>
        </p:xfrm>
        <a:graphic>
          <a:graphicData uri="http://schemas.openxmlformats.org/presentationml/2006/ole">
            <mc:AlternateContent xmlns:mc="http://schemas.openxmlformats.org/markup-compatibility/2006">
              <mc:Choice xmlns:v="urn:schemas-microsoft-com:vml" Requires="v">
                <p:oleObj spid="_x0000_s12294" name="Visio" r:id="rId6" imgW="3772964" imgH="2206977" progId="Visio.Drawing.11">
                  <p:embed/>
                </p:oleObj>
              </mc:Choice>
              <mc:Fallback>
                <p:oleObj name="Visio" r:id="rId6" imgW="3772964" imgH="2206977" progId="Visio.Drawing.11">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4659" y="1848308"/>
                        <a:ext cx="5574861" cy="3266080"/>
                      </a:xfrm>
                      <a:prstGeom prst="rect">
                        <a:avLst/>
                      </a:prstGeom>
                      <a:noFill/>
                    </p:spPr>
                  </p:pic>
                </p:oleObj>
              </mc:Fallback>
            </mc:AlternateContent>
          </a:graphicData>
        </a:graphic>
      </p:graphicFrame>
      <p:sp>
        <p:nvSpPr>
          <p:cNvPr id="15" name="TextBox 14">
            <a:extLst>
              <a:ext uri="{FF2B5EF4-FFF2-40B4-BE49-F238E27FC236}">
                <a16:creationId xmlns:a16="http://schemas.microsoft.com/office/drawing/2014/main" id="{8AC11891-A5E3-442E-AFC2-E6428FBDFADB}"/>
              </a:ext>
            </a:extLst>
          </p:cNvPr>
          <p:cNvSpPr txBox="1"/>
          <p:nvPr/>
        </p:nvSpPr>
        <p:spPr>
          <a:xfrm>
            <a:off x="5319251" y="5276176"/>
            <a:ext cx="6705602" cy="1323439"/>
          </a:xfrm>
          <a:prstGeom prst="rect">
            <a:avLst/>
          </a:prstGeom>
          <a:noFill/>
        </p:spPr>
        <p:txBody>
          <a:bodyPr wrap="square">
            <a:spAutoFit/>
          </a:bodyPr>
          <a:lstStyle/>
          <a:p>
            <a:pPr algn="just"/>
            <a:r>
              <a:rPr lang="en-US" sz="2000" b="1" dirty="0">
                <a:solidFill>
                  <a:srgbClr val="7030A0"/>
                </a:solidFill>
                <a:effectLst/>
                <a:latin typeface="Times New Roman" panose="02020603050405020304" pitchFamily="18" charset="0"/>
                <a:ea typeface="Times New Roman" panose="02020603050405020304" pitchFamily="18" charset="0"/>
              </a:rPr>
              <a:t>Vertex 0 in the mask corresponds to the least significant bit. </a:t>
            </a:r>
          </a:p>
          <a:p>
            <a:pPr algn="just"/>
            <a:r>
              <a:rPr lang="en-US" sz="2000" b="1" dirty="0">
                <a:solidFill>
                  <a:srgbClr val="7030A0"/>
                </a:solidFill>
                <a:effectLst/>
                <a:latin typeface="Times New Roman" panose="02020603050405020304" pitchFamily="18" charset="0"/>
                <a:ea typeface="Times New Roman" panose="02020603050405020304" pitchFamily="18" charset="0"/>
              </a:rPr>
              <a:t>The equality dp({0, </a:t>
            </a:r>
            <a:r>
              <a:rPr lang="en-US" sz="2000" b="1" i="1"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a:t>
            </a:r>
            <a:r>
              <a:rPr lang="en-US" sz="2000" b="1" i="1"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 m[0][</a:t>
            </a:r>
            <a:r>
              <a:rPr lang="en-US" sz="2000" b="1" i="1"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is equivalent to </a:t>
            </a:r>
          </a:p>
          <a:p>
            <a:pPr algn="ctr"/>
            <a:r>
              <a:rPr lang="en-US" sz="2000" b="1" dirty="0">
                <a:solidFill>
                  <a:srgbClr val="7030A0"/>
                </a:solidFill>
                <a:effectLst/>
                <a:latin typeface="Times New Roman" panose="02020603050405020304" pitchFamily="18" charset="0"/>
                <a:ea typeface="Times New Roman" panose="02020603050405020304" pitchFamily="18" charset="0"/>
              </a:rPr>
              <a:t>dp(2</a:t>
            </a:r>
            <a:r>
              <a:rPr lang="en-US" sz="2000" b="1" i="1" baseline="30000"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+ 1, </a:t>
            </a:r>
            <a:r>
              <a:rPr lang="en-US" sz="2000" b="1" i="1"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 m[0][</a:t>
            </a:r>
            <a:r>
              <a:rPr lang="en-US" sz="2000" b="1" i="1"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a:t>
            </a:r>
          </a:p>
          <a:p>
            <a:pPr algn="just"/>
            <a:r>
              <a:rPr lang="en-US" sz="2000" b="1" dirty="0">
                <a:solidFill>
                  <a:srgbClr val="7030A0"/>
                </a:solidFill>
                <a:effectLst/>
                <a:latin typeface="Times New Roman" panose="02020603050405020304" pitchFamily="18" charset="0"/>
                <a:ea typeface="Times New Roman" panose="02020603050405020304" pitchFamily="18" charset="0"/>
              </a:rPr>
              <a:t>since the set {0, </a:t>
            </a:r>
            <a:r>
              <a:rPr lang="en-US" sz="2000" b="1" i="1"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corresponds to the mask 2</a:t>
            </a:r>
            <a:r>
              <a:rPr lang="en-US" sz="2000" b="1" i="1" baseline="30000" dirty="0">
                <a:solidFill>
                  <a:srgbClr val="7030A0"/>
                </a:solidFill>
                <a:effectLst/>
                <a:latin typeface="Times New Roman" panose="02020603050405020304" pitchFamily="18" charset="0"/>
                <a:ea typeface="Times New Roman" panose="02020603050405020304" pitchFamily="18" charset="0"/>
              </a:rPr>
              <a:t>i</a:t>
            </a:r>
            <a:r>
              <a:rPr lang="en-US" sz="2000" b="1" dirty="0">
                <a:solidFill>
                  <a:srgbClr val="7030A0"/>
                </a:solidFill>
                <a:effectLst/>
                <a:latin typeface="Times New Roman" panose="02020603050405020304" pitchFamily="18" charset="0"/>
                <a:ea typeface="Times New Roman" panose="02020603050405020304" pitchFamily="18" charset="0"/>
              </a:rPr>
              <a:t> + 1.</a:t>
            </a:r>
            <a:endParaRPr lang="en-US" b="1" dirty="0">
              <a:solidFill>
                <a:srgbClr val="7030A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64098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D3DA62D-0B7A-4D5A-8D10-2F9F2EC74168}"/>
              </a:ext>
            </a:extLst>
          </p:cNvPr>
          <p:cNvSpPr txBox="1"/>
          <p:nvPr/>
        </p:nvSpPr>
        <p:spPr>
          <a:xfrm>
            <a:off x="445023" y="2001651"/>
            <a:ext cx="11100619" cy="707886"/>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Consider the Hamiltonian paths along the first three vertices if the path ends at vertex 1 (from the left) or vertex 2 (from the right).</a:t>
            </a:r>
          </a:p>
        </p:txBody>
      </p:sp>
      <p:graphicFrame>
        <p:nvGraphicFramePr>
          <p:cNvPr id="5" name="Объект 4">
            <a:extLst>
              <a:ext uri="{FF2B5EF4-FFF2-40B4-BE49-F238E27FC236}">
                <a16:creationId xmlns:a16="http://schemas.microsoft.com/office/drawing/2014/main" id="{A6D2C647-2BEA-48F5-9018-B187B0875929}"/>
              </a:ext>
            </a:extLst>
          </p:cNvPr>
          <p:cNvGraphicFramePr>
            <a:graphicFrameLocks noChangeAspect="1"/>
          </p:cNvGraphicFramePr>
          <p:nvPr>
            <p:extLst>
              <p:ext uri="{D42A27DB-BD31-4B8C-83A1-F6EECF244321}">
                <p14:modId xmlns:p14="http://schemas.microsoft.com/office/powerpoint/2010/main" val="3774401987"/>
              </p:ext>
            </p:extLst>
          </p:nvPr>
        </p:nvGraphicFramePr>
        <p:xfrm>
          <a:off x="1957666" y="2821699"/>
          <a:ext cx="8075332" cy="2537077"/>
        </p:xfrm>
        <a:graphic>
          <a:graphicData uri="http://schemas.openxmlformats.org/presentationml/2006/ole">
            <mc:AlternateContent xmlns:mc="http://schemas.openxmlformats.org/markup-compatibility/2006">
              <mc:Choice xmlns:v="urn:schemas-microsoft-com:vml" Requires="v">
                <p:oleObj spid="_x0000_s13315" name="Visio" r:id="rId4" imgW="4968444" imgH="1558816" progId="Visio.Drawing.11">
                  <p:embed/>
                </p:oleObj>
              </mc:Choice>
              <mc:Fallback>
                <p:oleObj name="Visio" r:id="rId4" imgW="4968444" imgH="1558816"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7666" y="2821699"/>
                        <a:ext cx="8075332" cy="2537077"/>
                      </a:xfrm>
                      <a:prstGeom prst="rect">
                        <a:avLst/>
                      </a:prstGeom>
                      <a:noFill/>
                    </p:spPr>
                  </p:pic>
                </p:oleObj>
              </mc:Fallback>
            </mc:AlternateContent>
          </a:graphicData>
        </a:graphic>
      </p:graphicFrame>
      <p:sp>
        <p:nvSpPr>
          <p:cNvPr id="12" name="TextBox 11">
            <a:extLst>
              <a:ext uri="{FF2B5EF4-FFF2-40B4-BE49-F238E27FC236}">
                <a16:creationId xmlns:a16="http://schemas.microsoft.com/office/drawing/2014/main" id="{E19F1332-18E3-4778-BEE4-BC3CE9B8C7A0}"/>
              </a:ext>
            </a:extLst>
          </p:cNvPr>
          <p:cNvSpPr txBox="1"/>
          <p:nvPr/>
        </p:nvSpPr>
        <p:spPr>
          <a:xfrm>
            <a:off x="730158" y="5400044"/>
            <a:ext cx="10530348" cy="1015663"/>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Find the minimum length of the Hamiltonian path along the first four vertices, which ends at vertex 3:</a:t>
            </a:r>
          </a:p>
          <a:p>
            <a:pPr algn="ctr"/>
            <a:r>
              <a:rPr lang="en-US" sz="2000" dirty="0">
                <a:effectLst/>
                <a:latin typeface="Times New Roman" panose="02020603050405020304" pitchFamily="18" charset="0"/>
                <a:ea typeface="Times New Roman" panose="02020603050405020304" pitchFamily="18" charset="0"/>
              </a:rPr>
              <a:t>dp({0, 1, 2, 3}, 3) = min(dp({0, 1, 2}, 1) + m[1][3], dp({0, 1, 2}, 2) + m[2][3]) =</a:t>
            </a:r>
          </a:p>
          <a:p>
            <a:pPr algn="ctr"/>
            <a:r>
              <a:rPr lang="en-US" sz="2000" dirty="0">
                <a:effectLst/>
                <a:latin typeface="Times New Roman" panose="02020603050405020304" pitchFamily="18" charset="0"/>
                <a:ea typeface="Times New Roman" panose="02020603050405020304" pitchFamily="18" charset="0"/>
              </a:rPr>
              <a:t>min(11 + 2, 14 + 5) = min(13, 19) = 13</a:t>
            </a:r>
          </a:p>
        </p:txBody>
      </p:sp>
      <p:pic>
        <p:nvPicPr>
          <p:cNvPr id="13" name="Рисунок 12">
            <a:extLst>
              <a:ext uri="{FF2B5EF4-FFF2-40B4-BE49-F238E27FC236}">
                <a16:creationId xmlns:a16="http://schemas.microsoft.com/office/drawing/2014/main" id="{B3D25001-F306-472D-AE3E-C5F75AAF6DDF}"/>
              </a:ext>
            </a:extLst>
          </p:cNvPr>
          <p:cNvPicPr>
            <a:picLocks noChangeAspect="1"/>
          </p:cNvPicPr>
          <p:nvPr/>
        </p:nvPicPr>
        <p:blipFill>
          <a:blip r:embed="rId6"/>
          <a:stretch>
            <a:fillRect/>
          </a:stretch>
        </p:blipFill>
        <p:spPr>
          <a:xfrm>
            <a:off x="3354603" y="912568"/>
            <a:ext cx="5133975" cy="876300"/>
          </a:xfrm>
          <a:prstGeom prst="rect">
            <a:avLst/>
          </a:prstGeom>
        </p:spPr>
      </p:pic>
    </p:spTree>
    <p:extLst>
      <p:ext uri="{BB962C8B-B14F-4D97-AF65-F5344CB8AC3E}">
        <p14:creationId xmlns:p14="http://schemas.microsoft.com/office/powerpoint/2010/main" val="357266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graphicFrame>
        <p:nvGraphicFramePr>
          <p:cNvPr id="5" name="Объект 4">
            <a:extLst>
              <a:ext uri="{FF2B5EF4-FFF2-40B4-BE49-F238E27FC236}">
                <a16:creationId xmlns:a16="http://schemas.microsoft.com/office/drawing/2014/main" id="{A6D2C647-2BEA-48F5-9018-B187B0875929}"/>
              </a:ext>
            </a:extLst>
          </p:cNvPr>
          <p:cNvGraphicFramePr>
            <a:graphicFrameLocks noChangeAspect="1"/>
          </p:cNvGraphicFramePr>
          <p:nvPr>
            <p:extLst>
              <p:ext uri="{D42A27DB-BD31-4B8C-83A1-F6EECF244321}">
                <p14:modId xmlns:p14="http://schemas.microsoft.com/office/powerpoint/2010/main" val="4137895715"/>
              </p:ext>
            </p:extLst>
          </p:nvPr>
        </p:nvGraphicFramePr>
        <p:xfrm>
          <a:off x="2058334" y="891923"/>
          <a:ext cx="6839860" cy="2148921"/>
        </p:xfrm>
        <a:graphic>
          <a:graphicData uri="http://schemas.openxmlformats.org/presentationml/2006/ole">
            <mc:AlternateContent xmlns:mc="http://schemas.openxmlformats.org/markup-compatibility/2006">
              <mc:Choice xmlns:v="urn:schemas-microsoft-com:vml" Requires="v">
                <p:oleObj spid="_x0000_s14339" name="Visio" r:id="rId4" imgW="4968444" imgH="1558816" progId="Visio.Drawing.11">
                  <p:embed/>
                </p:oleObj>
              </mc:Choice>
              <mc:Fallback>
                <p:oleObj name="Visio" r:id="rId4" imgW="4968444" imgH="1558816" progId="Visio.Drawing.11">
                  <p:embed/>
                  <p:pic>
                    <p:nvPicPr>
                      <p:cNvPr id="5" name="Объект 4">
                        <a:extLst>
                          <a:ext uri="{FF2B5EF4-FFF2-40B4-BE49-F238E27FC236}">
                            <a16:creationId xmlns:a16="http://schemas.microsoft.com/office/drawing/2014/main" id="{A6D2C647-2BEA-48F5-9018-B187B08759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8334" y="891923"/>
                        <a:ext cx="6839860" cy="2148921"/>
                      </a:xfrm>
                      <a:prstGeom prst="rect">
                        <a:avLst/>
                      </a:prstGeom>
                      <a:noFill/>
                    </p:spPr>
                  </p:pic>
                </p:oleObj>
              </mc:Fallback>
            </mc:AlternateContent>
          </a:graphicData>
        </a:graphic>
      </p:graphicFrame>
      <p:sp>
        <p:nvSpPr>
          <p:cNvPr id="12" name="TextBox 11">
            <a:extLst>
              <a:ext uri="{FF2B5EF4-FFF2-40B4-BE49-F238E27FC236}">
                <a16:creationId xmlns:a16="http://schemas.microsoft.com/office/drawing/2014/main" id="{E19F1332-18E3-4778-BEE4-BC3CE9B8C7A0}"/>
              </a:ext>
            </a:extLst>
          </p:cNvPr>
          <p:cNvSpPr txBox="1"/>
          <p:nvPr/>
        </p:nvSpPr>
        <p:spPr>
          <a:xfrm>
            <a:off x="820994" y="3071688"/>
            <a:ext cx="10530348" cy="1015663"/>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Find the minimum length of the Hamiltonian path along the first four vertices, which ends at vertex 3:</a:t>
            </a:r>
          </a:p>
          <a:p>
            <a:pPr algn="ctr"/>
            <a:r>
              <a:rPr lang="en-US" sz="2000" dirty="0">
                <a:effectLst/>
                <a:latin typeface="Times New Roman" panose="02020603050405020304" pitchFamily="18" charset="0"/>
                <a:ea typeface="Times New Roman" panose="02020603050405020304" pitchFamily="18" charset="0"/>
              </a:rPr>
              <a:t>dp({0, 1, 2, 3}, 3) = min(dp({0, 1, 2}, 1) + m[1][3], dp({0, 1, 2}, 2) + m[2][3]) =</a:t>
            </a:r>
          </a:p>
          <a:p>
            <a:pPr algn="ctr"/>
            <a:r>
              <a:rPr lang="en-US" sz="2000" dirty="0">
                <a:effectLst/>
                <a:latin typeface="Times New Roman" panose="02020603050405020304" pitchFamily="18" charset="0"/>
                <a:ea typeface="Times New Roman" panose="02020603050405020304" pitchFamily="18" charset="0"/>
              </a:rPr>
              <a:t>min(11 + 2, 14 + 5) = min(13, 19) = 13</a:t>
            </a:r>
          </a:p>
        </p:txBody>
      </p:sp>
      <p:sp>
        <p:nvSpPr>
          <p:cNvPr id="8" name="TextBox 7">
            <a:extLst>
              <a:ext uri="{FF2B5EF4-FFF2-40B4-BE49-F238E27FC236}">
                <a16:creationId xmlns:a16="http://schemas.microsoft.com/office/drawing/2014/main" id="{5D204A91-E018-4CB0-9D91-981BB912F078}"/>
              </a:ext>
            </a:extLst>
          </p:cNvPr>
          <p:cNvSpPr txBox="1"/>
          <p:nvPr/>
        </p:nvSpPr>
        <p:spPr>
          <a:xfrm>
            <a:off x="820993" y="4128619"/>
            <a:ext cx="10712245" cy="400110"/>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The minimum is attained on the term dp({0, 1, 2}, 1) + m[1][3], therefore the best way would be</a:t>
            </a:r>
            <a:endParaRPr lang="en-US" dirty="0">
              <a:effectLst/>
              <a:latin typeface="Times New Roman" panose="02020603050405020304" pitchFamily="18" charset="0"/>
              <a:ea typeface="Times New Roman" panose="02020603050405020304" pitchFamily="18" charset="0"/>
            </a:endParaRPr>
          </a:p>
        </p:txBody>
      </p:sp>
      <p:graphicFrame>
        <p:nvGraphicFramePr>
          <p:cNvPr id="6" name="Объект 5">
            <a:extLst>
              <a:ext uri="{FF2B5EF4-FFF2-40B4-BE49-F238E27FC236}">
                <a16:creationId xmlns:a16="http://schemas.microsoft.com/office/drawing/2014/main" id="{5433AD69-313D-44B1-AE9D-E884C7B762C2}"/>
              </a:ext>
            </a:extLst>
          </p:cNvPr>
          <p:cNvGraphicFramePr>
            <a:graphicFrameLocks noChangeAspect="1"/>
          </p:cNvGraphicFramePr>
          <p:nvPr>
            <p:extLst>
              <p:ext uri="{D42A27DB-BD31-4B8C-83A1-F6EECF244321}">
                <p14:modId xmlns:p14="http://schemas.microsoft.com/office/powerpoint/2010/main" val="3356456032"/>
              </p:ext>
            </p:extLst>
          </p:nvPr>
        </p:nvGraphicFramePr>
        <p:xfrm>
          <a:off x="4306529" y="4644550"/>
          <a:ext cx="2802194" cy="2149628"/>
        </p:xfrm>
        <a:graphic>
          <a:graphicData uri="http://schemas.openxmlformats.org/presentationml/2006/ole">
            <mc:AlternateContent xmlns:mc="http://schemas.openxmlformats.org/markup-compatibility/2006">
              <mc:Choice xmlns:v="urn:schemas-microsoft-com:vml" Requires="v">
                <p:oleObj spid="_x0000_s14340" name="Visio" r:id="rId6" imgW="2081028" imgH="1595015" progId="Visio.Drawing.11">
                  <p:embed/>
                </p:oleObj>
              </mc:Choice>
              <mc:Fallback>
                <p:oleObj name="Visio" r:id="rId6" imgW="2081028" imgH="1595015" progId="Visio.Drawing.11">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06529" y="4644550"/>
                        <a:ext cx="2802194" cy="2149628"/>
                      </a:xfrm>
                      <a:prstGeom prst="rect">
                        <a:avLst/>
                      </a:prstGeom>
                      <a:noFill/>
                    </p:spPr>
                  </p:pic>
                </p:oleObj>
              </mc:Fallback>
            </mc:AlternateContent>
          </a:graphicData>
        </a:graphic>
      </p:graphicFrame>
    </p:spTree>
    <p:extLst>
      <p:ext uri="{BB962C8B-B14F-4D97-AF65-F5344CB8AC3E}">
        <p14:creationId xmlns:p14="http://schemas.microsoft.com/office/powerpoint/2010/main" val="2880701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D3DA62D-0B7A-4D5A-8D10-2F9F2EC74168}"/>
              </a:ext>
            </a:extLst>
          </p:cNvPr>
          <p:cNvSpPr txBox="1"/>
          <p:nvPr/>
        </p:nvSpPr>
        <p:spPr>
          <a:xfrm>
            <a:off x="445023" y="2001651"/>
            <a:ext cx="11100619" cy="707886"/>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Consider the Hamiltonian paths along the vertices {0, 1, 3} if the path ends at vertex 1 (from the left) or vertex 3 (from the right).</a:t>
            </a:r>
          </a:p>
        </p:txBody>
      </p:sp>
      <p:pic>
        <p:nvPicPr>
          <p:cNvPr id="13" name="Рисунок 12">
            <a:extLst>
              <a:ext uri="{FF2B5EF4-FFF2-40B4-BE49-F238E27FC236}">
                <a16:creationId xmlns:a16="http://schemas.microsoft.com/office/drawing/2014/main" id="{B3D25001-F306-472D-AE3E-C5F75AAF6DDF}"/>
              </a:ext>
            </a:extLst>
          </p:cNvPr>
          <p:cNvPicPr>
            <a:picLocks noChangeAspect="1"/>
          </p:cNvPicPr>
          <p:nvPr/>
        </p:nvPicPr>
        <p:blipFill>
          <a:blip r:embed="rId4"/>
          <a:stretch>
            <a:fillRect/>
          </a:stretch>
        </p:blipFill>
        <p:spPr>
          <a:xfrm>
            <a:off x="3354603" y="912568"/>
            <a:ext cx="5133975" cy="876300"/>
          </a:xfrm>
          <a:prstGeom prst="rect">
            <a:avLst/>
          </a:prstGeom>
        </p:spPr>
      </p:pic>
      <p:graphicFrame>
        <p:nvGraphicFramePr>
          <p:cNvPr id="3" name="Объект 2">
            <a:extLst>
              <a:ext uri="{FF2B5EF4-FFF2-40B4-BE49-F238E27FC236}">
                <a16:creationId xmlns:a16="http://schemas.microsoft.com/office/drawing/2014/main" id="{E8C40744-A26B-4F57-AAB4-538E61F50F11}"/>
              </a:ext>
            </a:extLst>
          </p:cNvPr>
          <p:cNvGraphicFramePr>
            <a:graphicFrameLocks noChangeAspect="1"/>
          </p:cNvGraphicFramePr>
          <p:nvPr>
            <p:extLst>
              <p:ext uri="{D42A27DB-BD31-4B8C-83A1-F6EECF244321}">
                <p14:modId xmlns:p14="http://schemas.microsoft.com/office/powerpoint/2010/main" val="3062833296"/>
              </p:ext>
            </p:extLst>
          </p:nvPr>
        </p:nvGraphicFramePr>
        <p:xfrm>
          <a:off x="2370490" y="2761575"/>
          <a:ext cx="6950132" cy="2354077"/>
        </p:xfrm>
        <a:graphic>
          <a:graphicData uri="http://schemas.openxmlformats.org/presentationml/2006/ole">
            <mc:AlternateContent xmlns:mc="http://schemas.openxmlformats.org/markup-compatibility/2006">
              <mc:Choice xmlns:v="urn:schemas-microsoft-com:vml" Requires="v">
                <p:oleObj spid="_x0000_s15363" name="Visio" r:id="rId5" imgW="4726754" imgH="1603688" progId="Visio.Drawing.11">
                  <p:embed/>
                </p:oleObj>
              </mc:Choice>
              <mc:Fallback>
                <p:oleObj name="Visio" r:id="rId5" imgW="4726754" imgH="1603688" progId="Visio.Drawing.1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0490" y="2761575"/>
                        <a:ext cx="6950132" cy="2354077"/>
                      </a:xfrm>
                      <a:prstGeom prst="rect">
                        <a:avLst/>
                      </a:prstGeom>
                      <a:noFill/>
                    </p:spPr>
                  </p:pic>
                </p:oleObj>
              </mc:Fallback>
            </mc:AlternateContent>
          </a:graphicData>
        </a:graphic>
      </p:graphicFrame>
      <p:sp>
        <p:nvSpPr>
          <p:cNvPr id="11" name="TextBox 10">
            <a:extLst>
              <a:ext uri="{FF2B5EF4-FFF2-40B4-BE49-F238E27FC236}">
                <a16:creationId xmlns:a16="http://schemas.microsoft.com/office/drawing/2014/main" id="{731B5797-8767-4309-8AC3-0C852BD0C5D6}"/>
              </a:ext>
            </a:extLst>
          </p:cNvPr>
          <p:cNvSpPr txBox="1"/>
          <p:nvPr/>
        </p:nvSpPr>
        <p:spPr>
          <a:xfrm>
            <a:off x="680996" y="5167691"/>
            <a:ext cx="10628671" cy="1015663"/>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Find the minimum length of the Hamiltonian path along the first four vertices, which ends at vertex 2:</a:t>
            </a:r>
          </a:p>
          <a:p>
            <a:pPr algn="ctr"/>
            <a:r>
              <a:rPr lang="en-US" sz="2000" dirty="0">
                <a:effectLst/>
                <a:latin typeface="Times New Roman" panose="02020603050405020304" pitchFamily="18" charset="0"/>
                <a:ea typeface="Times New Roman" panose="02020603050405020304" pitchFamily="18" charset="0"/>
              </a:rPr>
              <a:t>dp({0, 1, 2, 3}, 2) = min(dp({0, 1, 3}, 1) + m[1][2], dp({0, 1, 3}, 3) + m[3][2]) =</a:t>
            </a:r>
          </a:p>
          <a:p>
            <a:pPr algn="ctr"/>
            <a:r>
              <a:rPr lang="en-US" sz="2000" dirty="0">
                <a:effectLst/>
                <a:latin typeface="Times New Roman" panose="02020603050405020304" pitchFamily="18" charset="0"/>
                <a:ea typeface="Times New Roman" panose="02020603050405020304" pitchFamily="18" charset="0"/>
              </a:rPr>
              <a:t>min(7 + 7, 9 + 5) = min(14, 14) = 14</a:t>
            </a:r>
          </a:p>
        </p:txBody>
      </p:sp>
    </p:spTree>
    <p:extLst>
      <p:ext uri="{BB962C8B-B14F-4D97-AF65-F5344CB8AC3E}">
        <p14:creationId xmlns:p14="http://schemas.microsoft.com/office/powerpoint/2010/main" val="1160690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2302. Nuts for nuts</a:t>
            </a:r>
            <a:endParaRPr lang="ru-RU" sz="7200" b="1" dirty="0">
              <a:latin typeface="Times New Roman" panose="02020603050405020304" pitchFamily="18" charset="0"/>
              <a:cs typeface="Times New Roman" panose="02020603050405020304" pitchFamily="18" charset="0"/>
            </a:endParaRPr>
          </a:p>
        </p:txBody>
      </p:sp>
      <p:graphicFrame>
        <p:nvGraphicFramePr>
          <p:cNvPr id="3" name="Объект 2">
            <a:extLst>
              <a:ext uri="{FF2B5EF4-FFF2-40B4-BE49-F238E27FC236}">
                <a16:creationId xmlns:a16="http://schemas.microsoft.com/office/drawing/2014/main" id="{E8C40744-A26B-4F57-AAB4-538E61F50F11}"/>
              </a:ext>
            </a:extLst>
          </p:cNvPr>
          <p:cNvGraphicFramePr>
            <a:graphicFrameLocks noChangeAspect="1"/>
          </p:cNvGraphicFramePr>
          <p:nvPr>
            <p:extLst>
              <p:ext uri="{D42A27DB-BD31-4B8C-83A1-F6EECF244321}">
                <p14:modId xmlns:p14="http://schemas.microsoft.com/office/powerpoint/2010/main" val="423281810"/>
              </p:ext>
            </p:extLst>
          </p:nvPr>
        </p:nvGraphicFramePr>
        <p:xfrm>
          <a:off x="2743199" y="813667"/>
          <a:ext cx="6410273" cy="2171222"/>
        </p:xfrm>
        <a:graphic>
          <a:graphicData uri="http://schemas.openxmlformats.org/presentationml/2006/ole">
            <mc:AlternateContent xmlns:mc="http://schemas.openxmlformats.org/markup-compatibility/2006">
              <mc:Choice xmlns:v="urn:schemas-microsoft-com:vml" Requires="v">
                <p:oleObj spid="_x0000_s16387" name="Visio" r:id="rId4" imgW="4726754" imgH="1603688" progId="Visio.Drawing.11">
                  <p:embed/>
                </p:oleObj>
              </mc:Choice>
              <mc:Fallback>
                <p:oleObj name="Visio" r:id="rId4" imgW="4726754" imgH="1603688" progId="Visio.Drawing.11">
                  <p:embed/>
                  <p:pic>
                    <p:nvPicPr>
                      <p:cNvPr id="3" name="Объект 2">
                        <a:extLst>
                          <a:ext uri="{FF2B5EF4-FFF2-40B4-BE49-F238E27FC236}">
                            <a16:creationId xmlns:a16="http://schemas.microsoft.com/office/drawing/2014/main" id="{E8C40744-A26B-4F57-AAB4-538E61F50F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199" y="813667"/>
                        <a:ext cx="6410273" cy="2171222"/>
                      </a:xfrm>
                      <a:prstGeom prst="rect">
                        <a:avLst/>
                      </a:prstGeom>
                      <a:noFill/>
                    </p:spPr>
                  </p:pic>
                </p:oleObj>
              </mc:Fallback>
            </mc:AlternateContent>
          </a:graphicData>
        </a:graphic>
      </p:graphicFrame>
      <p:sp>
        <p:nvSpPr>
          <p:cNvPr id="11" name="TextBox 10">
            <a:extLst>
              <a:ext uri="{FF2B5EF4-FFF2-40B4-BE49-F238E27FC236}">
                <a16:creationId xmlns:a16="http://schemas.microsoft.com/office/drawing/2014/main" id="{731B5797-8767-4309-8AC3-0C852BD0C5D6}"/>
              </a:ext>
            </a:extLst>
          </p:cNvPr>
          <p:cNvSpPr txBox="1"/>
          <p:nvPr/>
        </p:nvSpPr>
        <p:spPr>
          <a:xfrm>
            <a:off x="781664" y="3098770"/>
            <a:ext cx="10628671" cy="1015663"/>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Find the minimum length of the Hamiltonian path along the first four vertices, which ends at vertex 2:</a:t>
            </a:r>
          </a:p>
          <a:p>
            <a:pPr algn="ctr"/>
            <a:r>
              <a:rPr lang="en-US" sz="2000" dirty="0">
                <a:effectLst/>
                <a:latin typeface="Times New Roman" panose="02020603050405020304" pitchFamily="18" charset="0"/>
                <a:ea typeface="Times New Roman" panose="02020603050405020304" pitchFamily="18" charset="0"/>
              </a:rPr>
              <a:t>dp({0, 1, 2, 3}, 2) = min(dp({0, 1, 3}, 1) + m[1][2], dp({0, 1, 3}, 3) + m[3][2]) =</a:t>
            </a:r>
          </a:p>
          <a:p>
            <a:pPr algn="ctr"/>
            <a:r>
              <a:rPr lang="en-US" sz="2000" dirty="0">
                <a:effectLst/>
                <a:latin typeface="Times New Roman" panose="02020603050405020304" pitchFamily="18" charset="0"/>
                <a:ea typeface="Times New Roman" panose="02020603050405020304" pitchFamily="18" charset="0"/>
              </a:rPr>
              <a:t>min(7 + 7, 9 + 5) = min(14, 14) = 14</a:t>
            </a:r>
          </a:p>
        </p:txBody>
      </p:sp>
      <p:sp>
        <p:nvSpPr>
          <p:cNvPr id="8" name="TextBox 7">
            <a:extLst>
              <a:ext uri="{FF2B5EF4-FFF2-40B4-BE49-F238E27FC236}">
                <a16:creationId xmlns:a16="http://schemas.microsoft.com/office/drawing/2014/main" id="{CC2ED317-4B7B-4411-806D-6BDC1C1AA673}"/>
              </a:ext>
            </a:extLst>
          </p:cNvPr>
          <p:cNvSpPr txBox="1"/>
          <p:nvPr/>
        </p:nvSpPr>
        <p:spPr>
          <a:xfrm>
            <a:off x="781663" y="4114433"/>
            <a:ext cx="10628671" cy="400110"/>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The minimum is attained on both terms; therefore, there are two Hamiltonian paths of the same length:</a:t>
            </a:r>
            <a:endParaRPr lang="en-US" dirty="0">
              <a:effectLst/>
              <a:latin typeface="Times New Roman" panose="02020603050405020304" pitchFamily="18" charset="0"/>
              <a:ea typeface="Times New Roman" panose="02020603050405020304" pitchFamily="18" charset="0"/>
            </a:endParaRPr>
          </a:p>
        </p:txBody>
      </p:sp>
      <p:graphicFrame>
        <p:nvGraphicFramePr>
          <p:cNvPr id="6" name="Объект 5">
            <a:extLst>
              <a:ext uri="{FF2B5EF4-FFF2-40B4-BE49-F238E27FC236}">
                <a16:creationId xmlns:a16="http://schemas.microsoft.com/office/drawing/2014/main" id="{FA2B5AC4-C953-4ECD-A57C-4A6C0AB7BA39}"/>
              </a:ext>
            </a:extLst>
          </p:cNvPr>
          <p:cNvGraphicFramePr>
            <a:graphicFrameLocks noChangeAspect="1"/>
          </p:cNvGraphicFramePr>
          <p:nvPr>
            <p:extLst>
              <p:ext uri="{D42A27DB-BD31-4B8C-83A1-F6EECF244321}">
                <p14:modId xmlns:p14="http://schemas.microsoft.com/office/powerpoint/2010/main" val="1830675622"/>
              </p:ext>
            </p:extLst>
          </p:nvPr>
        </p:nvGraphicFramePr>
        <p:xfrm>
          <a:off x="2526891" y="4514543"/>
          <a:ext cx="6351638" cy="2221125"/>
        </p:xfrm>
        <a:graphic>
          <a:graphicData uri="http://schemas.openxmlformats.org/presentationml/2006/ole">
            <mc:AlternateContent xmlns:mc="http://schemas.openxmlformats.org/markup-compatibility/2006">
              <mc:Choice xmlns:v="urn:schemas-microsoft-com:vml" Requires="v">
                <p:oleObj spid="_x0000_s16388" name="Visio" r:id="rId6" imgW="4654890" imgH="1630837" progId="Visio.Drawing.11">
                  <p:embed/>
                </p:oleObj>
              </mc:Choice>
              <mc:Fallback>
                <p:oleObj name="Visio" r:id="rId6" imgW="4654890" imgH="1630837" progId="Visio.Drawing.11">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26891" y="4514543"/>
                        <a:ext cx="6351638" cy="2221125"/>
                      </a:xfrm>
                      <a:prstGeom prst="rect">
                        <a:avLst/>
                      </a:prstGeom>
                      <a:noFill/>
                    </p:spPr>
                  </p:pic>
                </p:oleObj>
              </mc:Fallback>
            </mc:AlternateContent>
          </a:graphicData>
        </a:graphic>
      </p:graphicFrame>
    </p:spTree>
    <p:extLst>
      <p:ext uri="{BB962C8B-B14F-4D97-AF65-F5344CB8AC3E}">
        <p14:creationId xmlns:p14="http://schemas.microsoft.com/office/powerpoint/2010/main" val="122865190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5586</TotalTime>
  <Words>2478</Words>
  <Application>Microsoft Office PowerPoint</Application>
  <PresentationFormat>Широкоэкранный</PresentationFormat>
  <Paragraphs>146</Paragraphs>
  <Slides>16</Slides>
  <Notes>0</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2</vt:i4>
      </vt:variant>
      <vt:variant>
        <vt:lpstr>Заголовки слайдов</vt:lpstr>
      </vt:variant>
      <vt:variant>
        <vt:i4>16</vt:i4>
      </vt:variant>
    </vt:vector>
  </HeadingPairs>
  <TitlesOfParts>
    <vt:vector size="26" baseType="lpstr">
      <vt:lpstr>Arial</vt:lpstr>
      <vt:lpstr>Calibri</vt:lpstr>
      <vt:lpstr>Calibri Light</vt:lpstr>
      <vt:lpstr>Courier New</vt:lpstr>
      <vt:lpstr>Symbol</vt:lpstr>
      <vt:lpstr>Times New Roman</vt:lpstr>
      <vt:lpstr>Times New Roman CYR</vt:lpstr>
      <vt:lpstr>Тема Office</vt:lpstr>
      <vt:lpstr>Документ Microsoft Office Visio</vt:lpstr>
      <vt:lpstr>Microsoft Equation 3.0</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Mykhailo Medvediev</dc:creator>
  <cp:lastModifiedBy>Mykhailo Medvediev</cp:lastModifiedBy>
  <cp:revision>194</cp:revision>
  <dcterms:created xsi:type="dcterms:W3CDTF">2021-09-06T11:36:46Z</dcterms:created>
  <dcterms:modified xsi:type="dcterms:W3CDTF">2021-12-28T18:11:59Z</dcterms:modified>
</cp:coreProperties>
</file>